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0" r:id="rId1"/>
  </p:sldMasterIdLst>
  <p:notesMasterIdLst>
    <p:notesMasterId r:id="rId44"/>
  </p:notesMasterIdLst>
  <p:sldIdLst>
    <p:sldId id="256" r:id="rId2"/>
    <p:sldId id="295" r:id="rId3"/>
    <p:sldId id="296" r:id="rId4"/>
    <p:sldId id="304" r:id="rId5"/>
    <p:sldId id="305" r:id="rId6"/>
    <p:sldId id="306" r:id="rId7"/>
    <p:sldId id="307" r:id="rId8"/>
    <p:sldId id="334" r:id="rId9"/>
    <p:sldId id="335" r:id="rId10"/>
    <p:sldId id="336" r:id="rId11"/>
    <p:sldId id="338" r:id="rId12"/>
    <p:sldId id="308" r:id="rId13"/>
    <p:sldId id="313" r:id="rId14"/>
    <p:sldId id="337" r:id="rId15"/>
    <p:sldId id="314" r:id="rId16"/>
    <p:sldId id="345" r:id="rId17"/>
    <p:sldId id="346" r:id="rId18"/>
    <p:sldId id="347" r:id="rId19"/>
    <p:sldId id="348" r:id="rId20"/>
    <p:sldId id="349" r:id="rId21"/>
    <p:sldId id="350" r:id="rId22"/>
    <p:sldId id="352" r:id="rId23"/>
    <p:sldId id="353" r:id="rId24"/>
    <p:sldId id="351" r:id="rId25"/>
    <p:sldId id="354" r:id="rId26"/>
    <p:sldId id="355" r:id="rId27"/>
    <p:sldId id="356" r:id="rId28"/>
    <p:sldId id="357" r:id="rId29"/>
    <p:sldId id="358" r:id="rId30"/>
    <p:sldId id="359" r:id="rId31"/>
    <p:sldId id="360" r:id="rId32"/>
    <p:sldId id="309" r:id="rId33"/>
    <p:sldId id="310" r:id="rId34"/>
    <p:sldId id="312" r:id="rId35"/>
    <p:sldId id="361" r:id="rId36"/>
    <p:sldId id="311" r:id="rId37"/>
    <p:sldId id="339" r:id="rId38"/>
    <p:sldId id="340" r:id="rId39"/>
    <p:sldId id="341" r:id="rId40"/>
    <p:sldId id="342" r:id="rId41"/>
    <p:sldId id="343" r:id="rId42"/>
    <p:sldId id="277" r:id="rId4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eter" initials="P" lastIdx="38" clrIdx="0">
    <p:extLst/>
  </p:cmAuthor>
  <p:cmAuthor id="2" name="Zuzana Korytarova" initials="ZK" lastIdx="14" clrIdx="1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952" autoAdjust="0"/>
  </p:normalViewPr>
  <p:slideViewPr>
    <p:cSldViewPr snapToGrid="0" snapToObjects="1">
      <p:cViewPr>
        <p:scale>
          <a:sx n="69" d="100"/>
          <a:sy n="69" d="100"/>
        </p:scale>
        <p:origin x="-1196" y="-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ADBA14-6968-EE47-99D6-948EB99F6CCC}" type="datetimeFigureOut">
              <a:rPr lang="en-US" smtClean="0"/>
              <a:t>6/30/2022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/>
              <a:t>Click to edit Master text styles</a:t>
            </a:r>
          </a:p>
          <a:p>
            <a:pPr lvl="1"/>
            <a:r>
              <a:rPr lang="sk-SK"/>
              <a:t>Second level</a:t>
            </a:r>
          </a:p>
          <a:p>
            <a:pPr lvl="2"/>
            <a:r>
              <a:rPr lang="sk-SK"/>
              <a:t>Third level</a:t>
            </a:r>
          </a:p>
          <a:p>
            <a:pPr lvl="3"/>
            <a:r>
              <a:rPr lang="sk-SK"/>
              <a:t>Fourth level</a:t>
            </a:r>
          </a:p>
          <a:p>
            <a:pPr lvl="4"/>
            <a:r>
              <a:rPr lang="sk-SK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7E89C8-9057-2045-AFF2-B4FE336244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6168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7E89C8-9057-2045-AFF2-B4FE3362443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18665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7E89C8-9057-2045-AFF2-B4FE3362443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51479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7E89C8-9057-2045-AFF2-B4FE3362443C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51479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7E89C8-9057-2045-AFF2-B4FE3362443C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51479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7E89C8-9057-2045-AFF2-B4FE3362443C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51479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7E89C8-9057-2045-AFF2-B4FE3362443C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51479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7E89C8-9057-2045-AFF2-B4FE3362443C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51479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7E89C8-9057-2045-AFF2-B4FE3362443C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51479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7E89C8-9057-2045-AFF2-B4FE3362443C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51479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7E89C8-9057-2045-AFF2-B4FE3362443C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51479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7E89C8-9057-2045-AFF2-B4FE3362443C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5147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7E89C8-9057-2045-AFF2-B4FE3362443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51479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7E89C8-9057-2045-AFF2-B4FE3362443C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51479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7E89C8-9057-2045-AFF2-B4FE3362443C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51479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7E89C8-9057-2045-AFF2-B4FE3362443C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51479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7E89C8-9057-2045-AFF2-B4FE3362443C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51479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7E89C8-9057-2045-AFF2-B4FE3362443C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51479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7E89C8-9057-2045-AFF2-B4FE3362443C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51479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7E89C8-9057-2045-AFF2-B4FE3362443C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51479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7E89C8-9057-2045-AFF2-B4FE3362443C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514790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7E89C8-9057-2045-AFF2-B4FE3362443C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514790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7E89C8-9057-2045-AFF2-B4FE3362443C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5147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7E89C8-9057-2045-AFF2-B4FE3362443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514790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7E89C8-9057-2045-AFF2-B4FE3362443C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514790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7E89C8-9057-2045-AFF2-B4FE3362443C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514790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7E89C8-9057-2045-AFF2-B4FE3362443C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514790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7E89C8-9057-2045-AFF2-B4FE3362443C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514790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7E89C8-9057-2045-AFF2-B4FE3362443C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514790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7E89C8-9057-2045-AFF2-B4FE3362443C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514790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7E89C8-9057-2045-AFF2-B4FE3362443C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514790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7E89C8-9057-2045-AFF2-B4FE3362443C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514790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7E89C8-9057-2045-AFF2-B4FE3362443C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514790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7E89C8-9057-2045-AFF2-B4FE3362443C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5147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7E89C8-9057-2045-AFF2-B4FE3362443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514790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7E89C8-9057-2045-AFF2-B4FE3362443C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514790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7E89C8-9057-2045-AFF2-B4FE3362443C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5147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7E89C8-9057-2045-AFF2-B4FE3362443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5147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7E89C8-9057-2045-AFF2-B4FE3362443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51479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7E89C8-9057-2045-AFF2-B4FE3362443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51479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7E89C8-9057-2045-AFF2-B4FE3362443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51479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7E89C8-9057-2045-AFF2-B4FE3362443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5147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verlayTit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9463" y="1597025"/>
            <a:ext cx="7583488" cy="1679575"/>
          </a:xfrm>
        </p:spPr>
        <p:txBody>
          <a:bodyPr anchor="b" anchorCtr="0"/>
          <a:lstStyle>
            <a:lvl1pPr>
              <a:defRPr sz="5400"/>
            </a:lvl1pPr>
          </a:lstStyle>
          <a:p>
            <a:r>
              <a:rPr lang="sk-SK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9463" y="3276600"/>
            <a:ext cx="7583487" cy="1752600"/>
          </a:xfrm>
        </p:spPr>
        <p:txBody>
          <a:bodyPr/>
          <a:lstStyle>
            <a:lvl1pPr marL="0" indent="0" algn="ctr">
              <a:lnSpc>
                <a:spcPct val="110000"/>
              </a:lnSpc>
              <a:spcBef>
                <a:spcPts val="600"/>
              </a:spcBef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6/30/2022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Blank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6787" y="838200"/>
            <a:ext cx="3474720" cy="1619250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5000"/>
              </a:lnSpc>
              <a:spcBef>
                <a:spcPct val="0"/>
              </a:spcBef>
              <a:buNone/>
              <a:defRPr lang="en-US" sz="3000" b="1" kern="1200" dirty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sk-SK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727892" y="838200"/>
            <a:ext cx="3474720" cy="4572000"/>
          </a:xfrm>
          <a:prstGeom prst="roundRect">
            <a:avLst>
              <a:gd name="adj" fmla="val 10888"/>
            </a:avLst>
          </a:prstGeom>
          <a:solidFill>
            <a:schemeClr val="bg1">
              <a:lumMod val="75000"/>
            </a:schemeClr>
          </a:solidFill>
          <a:effectLst>
            <a:reflection blurRad="6350" stA="20000" endA="300" endPos="25500" dist="50800" dir="5400000" sy="-10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66787" y="2474258"/>
            <a:ext cx="3474720" cy="27432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lnSpc>
                <a:spcPct val="110000"/>
              </a:lnSpc>
              <a:spcBef>
                <a:spcPts val="600"/>
              </a:spcBef>
              <a:buNone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000"/>
              </a:spcBef>
              <a:spcAft>
                <a:spcPts val="0"/>
              </a:spcAft>
              <a:buSzPct val="90000"/>
              <a:buFont typeface="Wingdings" pitchFamily="2" charset="2"/>
              <a:buNone/>
            </a:pPr>
            <a:r>
              <a:rPr lang="sk-SK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6/30/2022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89647"/>
            <a:ext cx="7583488" cy="1143000"/>
          </a:xfrm>
        </p:spPr>
        <p:txBody>
          <a:bodyPr/>
          <a:lstStyle/>
          <a:p>
            <a:r>
              <a:rPr lang="sk-SK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6/30/2022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463" y="1371600"/>
            <a:ext cx="7583488" cy="1371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lnSpc>
                <a:spcPct val="110000"/>
              </a:lnSpc>
              <a:spcBef>
                <a:spcPts val="600"/>
              </a:spcBef>
              <a:buNone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000"/>
              </a:spcBef>
              <a:spcAft>
                <a:spcPts val="0"/>
              </a:spcAft>
              <a:buSzPct val="90000"/>
              <a:buFont typeface="Wingdings" pitchFamily="2" charset="2"/>
              <a:buNone/>
            </a:pPr>
            <a:r>
              <a:rPr lang="sk-SK"/>
              <a:t>Click to edit Master text styles</a:t>
            </a:r>
          </a:p>
        </p:txBody>
      </p:sp>
      <p:sp>
        <p:nvSpPr>
          <p:cNvPr id="9" name="Picture Placeholder 2"/>
          <p:cNvSpPr>
            <a:spLocks noGrp="1"/>
          </p:cNvSpPr>
          <p:nvPr>
            <p:ph type="pic" idx="1"/>
          </p:nvPr>
        </p:nvSpPr>
        <p:spPr>
          <a:xfrm>
            <a:off x="2514600" y="2743200"/>
            <a:ext cx="4114800" cy="2819400"/>
          </a:xfrm>
          <a:prstGeom prst="roundRect">
            <a:avLst>
              <a:gd name="adj" fmla="val 10888"/>
            </a:avLst>
          </a:prstGeom>
          <a:solidFill>
            <a:schemeClr val="bg1">
              <a:lumMod val="75000"/>
            </a:schemeClr>
          </a:solidFill>
          <a:effectLst>
            <a:reflection blurRad="6350" stA="20000" endA="300" endPos="38500" dist="50800" dir="5400000" sy="-10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/>
              <a:t>Drag picture to placeholder or click icon to add</a:t>
            </a: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 marL="365760" indent="-365760">
              <a:defRPr/>
            </a:lvl1pPr>
            <a:lvl2pPr marL="731520" indent="-365760">
              <a:defRPr/>
            </a:lvl2pPr>
            <a:lvl3pPr marL="1097280" indent="-365760">
              <a:defRPr/>
            </a:lvl3pPr>
            <a:lvl4pPr marL="1463040" indent="-365760">
              <a:defRPr/>
            </a:lvl4pPr>
            <a:lvl5pPr marL="1828800" indent="-365760">
              <a:defRPr/>
            </a:lvl5pPr>
            <a:lvl6pPr marL="2194560" indent="-365760">
              <a:defRPr/>
            </a:lvl6pPr>
            <a:lvl7pPr marL="2560320" indent="-365760">
              <a:defRPr/>
            </a:lvl7pPr>
            <a:lvl8pPr marL="2926080" indent="-365760">
              <a:defRPr/>
            </a:lvl8pPr>
            <a:lvl9pPr marL="3291840" indent="-365760">
              <a:defRPr/>
            </a:lvl9pPr>
          </a:lstStyle>
          <a:p>
            <a:pPr lvl="0"/>
            <a:r>
              <a:rPr lang="sk-SK"/>
              <a:t>Click to edit Master text styles</a:t>
            </a:r>
          </a:p>
          <a:p>
            <a:pPr lvl="1"/>
            <a:r>
              <a:rPr lang="sk-SK"/>
              <a:t>Second level</a:t>
            </a:r>
          </a:p>
          <a:p>
            <a:pPr lvl="2"/>
            <a:r>
              <a:rPr lang="sk-SK"/>
              <a:t>Third level</a:t>
            </a:r>
          </a:p>
          <a:p>
            <a:pPr lvl="3"/>
            <a:r>
              <a:rPr lang="sk-SK"/>
              <a:t>Fourth level</a:t>
            </a:r>
          </a:p>
          <a:p>
            <a:pPr lvl="4"/>
            <a:r>
              <a:rPr lang="sk-SK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6/30/2022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verlayVertical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39000" y="838200"/>
            <a:ext cx="1676400" cy="5053013"/>
          </a:xfrm>
        </p:spPr>
        <p:txBody>
          <a:bodyPr vert="eaVert"/>
          <a:lstStyle>
            <a:lvl1pPr>
              <a:defRPr sz="3600"/>
            </a:lvl1pPr>
          </a:lstStyle>
          <a:p>
            <a:r>
              <a:rPr lang="sk-SK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9462" y="838200"/>
            <a:ext cx="6019800" cy="5053013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sk-SK"/>
              <a:t>Click to edit Master text styles</a:t>
            </a:r>
          </a:p>
          <a:p>
            <a:pPr lvl="1"/>
            <a:r>
              <a:rPr lang="sk-SK"/>
              <a:t>Second level</a:t>
            </a:r>
          </a:p>
          <a:p>
            <a:pPr lvl="2"/>
            <a:r>
              <a:rPr lang="sk-SK"/>
              <a:t>Third level</a:t>
            </a:r>
          </a:p>
          <a:p>
            <a:pPr lvl="3"/>
            <a:r>
              <a:rPr lang="sk-SK"/>
              <a:t>Fourth level</a:t>
            </a:r>
          </a:p>
          <a:p>
            <a:pPr lvl="4"/>
            <a:r>
              <a:rPr lang="sk-SK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6/30/2022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sk-SK"/>
              <a:t>Click to edit Master text styles</a:t>
            </a:r>
          </a:p>
          <a:p>
            <a:pPr lvl="1"/>
            <a:r>
              <a:rPr lang="sk-SK"/>
              <a:t>Second level</a:t>
            </a:r>
          </a:p>
          <a:p>
            <a:pPr lvl="2"/>
            <a:r>
              <a:rPr lang="sk-SK"/>
              <a:t>Third level</a:t>
            </a:r>
          </a:p>
          <a:p>
            <a:pPr lvl="3"/>
            <a:r>
              <a:rPr lang="sk-SK"/>
              <a:t>Fourth level</a:t>
            </a:r>
          </a:p>
          <a:p>
            <a:pPr lvl="4"/>
            <a:r>
              <a:rPr lang="sk-SK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6/30/2022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Tex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1812" y="3254188"/>
            <a:ext cx="7580376" cy="168536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lnSpc>
                <a:spcPct val="95000"/>
              </a:lnSpc>
              <a:spcBef>
                <a:spcPct val="0"/>
              </a:spcBef>
              <a:buNone/>
              <a:defRPr lang="en-US" sz="5400" b="1" kern="120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sk-SK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14600" y="457200"/>
            <a:ext cx="4114800" cy="2743200"/>
          </a:xfrm>
          <a:prstGeom prst="roundRect">
            <a:avLst>
              <a:gd name="adj" fmla="val 10888"/>
            </a:avLst>
          </a:prstGeom>
          <a:solidFill>
            <a:schemeClr val="bg1">
              <a:lumMod val="75000"/>
            </a:schemeClr>
          </a:solidFill>
          <a:effectLst>
            <a:reflection blurRad="6350" stA="20000" endA="300" endPos="38500" dist="50800" dir="5400000" sy="-10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81812" y="4953000"/>
            <a:ext cx="7580376" cy="914400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2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6/30/2022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verlayBlank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6450" y="1627188"/>
            <a:ext cx="7580376" cy="1682496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lnSpc>
                <a:spcPct val="95000"/>
              </a:lnSpc>
              <a:spcBef>
                <a:spcPct val="0"/>
              </a:spcBef>
              <a:buNone/>
              <a:defRPr lang="en-US" sz="4400" b="1" kern="1200" dirty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sk-SK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6450" y="3309411"/>
            <a:ext cx="7580376" cy="1755648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ct val="90000"/>
              <a:buFont typeface="Wingdings" pitchFamily="2" charset="2"/>
              <a:buNone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6/30/2022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66788" y="1600200"/>
            <a:ext cx="3529584" cy="4288536"/>
          </a:xfrm>
        </p:spPr>
        <p:txBody>
          <a:bodyPr>
            <a:normAutofit/>
          </a:bodyPr>
          <a:lstStyle>
            <a:lvl1pPr marL="231775" indent="-231775">
              <a:defRPr sz="1800"/>
            </a:lvl1pPr>
            <a:lvl2pPr marL="457200" indent="-231775">
              <a:defRPr sz="1800"/>
            </a:lvl2pPr>
            <a:lvl3pPr marL="688975" indent="-231775">
              <a:defRPr sz="1800"/>
            </a:lvl3pPr>
            <a:lvl4pPr marL="914400" indent="-231775">
              <a:defRPr sz="1800"/>
            </a:lvl4pPr>
            <a:lvl5pPr marL="1146175" indent="-231775">
              <a:defRPr sz="1800"/>
            </a:lvl5pPr>
            <a:lvl6pPr marL="1371600" indent="-231775">
              <a:defRPr sz="1800"/>
            </a:lvl6pPr>
            <a:lvl7pPr marL="1603375" indent="-231775">
              <a:defRPr sz="1800"/>
            </a:lvl7pPr>
            <a:lvl8pPr marL="1828800" indent="-231775">
              <a:defRPr sz="1800"/>
            </a:lvl8pPr>
            <a:lvl9pPr marL="2060575" indent="-231775">
              <a:defRPr sz="1800"/>
            </a:lvl9pPr>
          </a:lstStyle>
          <a:p>
            <a:pPr lvl="0"/>
            <a:r>
              <a:rPr lang="sk-SK"/>
              <a:t>Click to edit Master text styles</a:t>
            </a:r>
          </a:p>
          <a:p>
            <a:pPr lvl="1"/>
            <a:r>
              <a:rPr lang="sk-SK"/>
              <a:t>Second level</a:t>
            </a:r>
          </a:p>
          <a:p>
            <a:pPr lvl="2"/>
            <a:r>
              <a:rPr lang="sk-SK"/>
              <a:t>Third level</a:t>
            </a:r>
          </a:p>
          <a:p>
            <a:pPr lvl="3"/>
            <a:r>
              <a:rPr lang="sk-SK"/>
              <a:t>Fourth level</a:t>
            </a:r>
          </a:p>
          <a:p>
            <a:pPr lvl="4"/>
            <a:r>
              <a:rPr lang="sk-SK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529584" cy="4288536"/>
          </a:xfrm>
        </p:spPr>
        <p:txBody>
          <a:bodyPr>
            <a:normAutofit/>
          </a:bodyPr>
          <a:lstStyle>
            <a:lvl1pPr marL="231775" indent="-231775">
              <a:defRPr sz="1800"/>
            </a:lvl1pPr>
            <a:lvl2pPr marL="457200" indent="-231775">
              <a:defRPr sz="1800"/>
            </a:lvl2pPr>
            <a:lvl3pPr marL="688975" indent="-231775">
              <a:defRPr sz="1800"/>
            </a:lvl3pPr>
            <a:lvl4pPr marL="914400" indent="-231775">
              <a:defRPr sz="1800"/>
            </a:lvl4pPr>
            <a:lvl5pPr marL="1146175" indent="-231775">
              <a:defRPr sz="1800"/>
            </a:lvl5pPr>
            <a:lvl6pPr marL="1371600" indent="-231775">
              <a:defRPr sz="1800"/>
            </a:lvl6pPr>
            <a:lvl7pPr marL="1603375" indent="-231775">
              <a:defRPr sz="1800"/>
            </a:lvl7pPr>
            <a:lvl8pPr marL="1828800" indent="-231775">
              <a:defRPr sz="1800"/>
            </a:lvl8pPr>
            <a:lvl9pPr marL="2060575" indent="-231775">
              <a:defRPr sz="1800"/>
            </a:lvl9pPr>
          </a:lstStyle>
          <a:p>
            <a:pPr lvl="0"/>
            <a:r>
              <a:rPr lang="sk-SK"/>
              <a:t>Click to edit Master text styles</a:t>
            </a:r>
          </a:p>
          <a:p>
            <a:pPr lvl="1"/>
            <a:r>
              <a:rPr lang="sk-SK"/>
              <a:t>Second level</a:t>
            </a:r>
          </a:p>
          <a:p>
            <a:pPr lvl="2"/>
            <a:r>
              <a:rPr lang="sk-SK"/>
              <a:t>Third level</a:t>
            </a:r>
          </a:p>
          <a:p>
            <a:pPr lvl="3"/>
            <a:r>
              <a:rPr lang="sk-SK"/>
              <a:t>Fourth level</a:t>
            </a:r>
          </a:p>
          <a:p>
            <a:pPr lvl="4"/>
            <a:r>
              <a:rPr lang="sk-SK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6/30/2022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6216" y="1272988"/>
            <a:ext cx="3529584" cy="879475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66216" y="2174875"/>
            <a:ext cx="3529584" cy="3716338"/>
          </a:xfrm>
        </p:spPr>
        <p:txBody>
          <a:bodyPr>
            <a:normAutofit/>
          </a:bodyPr>
          <a:lstStyle>
            <a:lvl1pPr marL="231775" indent="-231775">
              <a:defRPr sz="1800"/>
            </a:lvl1pPr>
            <a:lvl2pPr marL="457200" indent="-231775">
              <a:defRPr sz="1800"/>
            </a:lvl2pPr>
            <a:lvl3pPr marL="688975" indent="-231775">
              <a:defRPr sz="1800"/>
            </a:lvl3pPr>
            <a:lvl4pPr marL="914400" indent="-231775">
              <a:defRPr sz="1800"/>
            </a:lvl4pPr>
            <a:lvl5pPr marL="1146175" indent="-231775">
              <a:defRPr sz="1800"/>
            </a:lvl5pPr>
            <a:lvl6pPr marL="1371600" indent="-231775">
              <a:tabLst/>
              <a:defRPr sz="1800"/>
            </a:lvl6pPr>
            <a:lvl7pPr marL="1603375" indent="-231775">
              <a:tabLst/>
              <a:defRPr sz="1800"/>
            </a:lvl7pPr>
            <a:lvl8pPr marL="1828800" indent="-231775">
              <a:tabLst/>
              <a:defRPr sz="1800"/>
            </a:lvl8pPr>
            <a:lvl9pPr marL="2060575" indent="-231775">
              <a:tabLst/>
              <a:defRPr sz="1800"/>
            </a:lvl9pPr>
          </a:lstStyle>
          <a:p>
            <a:pPr lvl="0"/>
            <a:r>
              <a:rPr lang="sk-SK"/>
              <a:t>Click to edit Master text styles</a:t>
            </a:r>
          </a:p>
          <a:p>
            <a:pPr lvl="1"/>
            <a:r>
              <a:rPr lang="sk-SK"/>
              <a:t>Second level</a:t>
            </a:r>
          </a:p>
          <a:p>
            <a:pPr lvl="2"/>
            <a:r>
              <a:rPr lang="sk-SK"/>
              <a:t>Third level</a:t>
            </a:r>
          </a:p>
          <a:p>
            <a:pPr lvl="3"/>
            <a:r>
              <a:rPr lang="sk-SK"/>
              <a:t>Fourth level</a:t>
            </a:r>
          </a:p>
          <a:p>
            <a:pPr lvl="4"/>
            <a:r>
              <a:rPr lang="sk-SK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272988"/>
            <a:ext cx="3529584" cy="879475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3529584" cy="3716338"/>
          </a:xfrm>
        </p:spPr>
        <p:txBody>
          <a:bodyPr>
            <a:noAutofit/>
          </a:bodyPr>
          <a:lstStyle>
            <a:lvl1pPr marL="231775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2pPr>
            <a:lvl3pPr marL="688975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3pPr>
            <a:lvl4pPr marL="914400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4pPr>
            <a:lvl5pPr marL="1146175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5pPr>
            <a:lvl6pPr marL="1371600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6pPr>
            <a:lvl7pPr marL="1603375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7pPr>
            <a:lvl8pPr marL="1828800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8pPr>
            <a:lvl9pPr marL="2060575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sk-SK"/>
              <a:t>Click to edit Master text styles</a:t>
            </a:r>
          </a:p>
          <a:p>
            <a:pPr lvl="1"/>
            <a:r>
              <a:rPr lang="sk-SK"/>
              <a:t>Second level</a:t>
            </a:r>
          </a:p>
          <a:p>
            <a:pPr lvl="2"/>
            <a:r>
              <a:rPr lang="sk-SK"/>
              <a:t>Third level</a:t>
            </a:r>
          </a:p>
          <a:p>
            <a:pPr lvl="3"/>
            <a:r>
              <a:rPr lang="sk-SK"/>
              <a:t>Fourth level</a:t>
            </a:r>
          </a:p>
          <a:p>
            <a:pPr lvl="4"/>
            <a:r>
              <a:rPr lang="sk-SK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6/30/2022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6/30/2022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verlayBlank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6/30/2022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Blank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6787" y="838200"/>
            <a:ext cx="3474720" cy="1619250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5000"/>
              </a:lnSpc>
              <a:spcBef>
                <a:spcPct val="0"/>
              </a:spcBef>
              <a:buNone/>
              <a:defRPr lang="en-US" sz="3000" b="1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sk-SK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27892" y="838200"/>
            <a:ext cx="3474720" cy="4572000"/>
          </a:xfrm>
        </p:spPr>
        <p:txBody>
          <a:bodyPr>
            <a:normAutofit/>
          </a:bodyPr>
          <a:lstStyle>
            <a:lvl1pPr marL="282575" indent="-282575">
              <a:defRPr sz="2400"/>
            </a:lvl1pPr>
            <a:lvl2pPr marL="573088" indent="-282575">
              <a:defRPr sz="2200"/>
            </a:lvl2pPr>
            <a:lvl3pPr marL="855663" indent="-282575">
              <a:defRPr sz="2000"/>
            </a:lvl3pPr>
            <a:lvl4pPr marL="1146175" indent="-282575">
              <a:defRPr sz="1800"/>
            </a:lvl4pPr>
            <a:lvl5pPr marL="1430338" indent="-282575">
              <a:defRPr sz="1800"/>
            </a:lvl5pPr>
            <a:lvl6pPr marL="1712913" indent="-282575">
              <a:defRPr sz="1800"/>
            </a:lvl6pPr>
            <a:lvl7pPr marL="2003425" indent="-282575">
              <a:defRPr sz="1800"/>
            </a:lvl7pPr>
            <a:lvl8pPr marL="2286000" indent="-282575">
              <a:defRPr sz="1800"/>
            </a:lvl8pPr>
            <a:lvl9pPr marL="2568575" indent="-282575">
              <a:defRPr sz="1800"/>
            </a:lvl9pPr>
          </a:lstStyle>
          <a:p>
            <a:pPr lvl="0"/>
            <a:r>
              <a:rPr lang="sk-SK"/>
              <a:t>Click to edit Master text styles</a:t>
            </a:r>
          </a:p>
          <a:p>
            <a:pPr lvl="1"/>
            <a:r>
              <a:rPr lang="sk-SK"/>
              <a:t>Second level</a:t>
            </a:r>
          </a:p>
          <a:p>
            <a:pPr lvl="2"/>
            <a:r>
              <a:rPr lang="sk-SK"/>
              <a:t>Third level</a:t>
            </a:r>
          </a:p>
          <a:p>
            <a:pPr lvl="3"/>
            <a:r>
              <a:rPr lang="sk-SK"/>
              <a:t>Fourth level</a:t>
            </a:r>
          </a:p>
          <a:p>
            <a:pPr lvl="4"/>
            <a:r>
              <a:rPr lang="sk-SK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66787" y="2474258"/>
            <a:ext cx="3474720" cy="27432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lnSpc>
                <a:spcPct val="110000"/>
              </a:lnSpc>
              <a:spcBef>
                <a:spcPts val="600"/>
              </a:spcBef>
              <a:buNone/>
              <a:defRPr lang="en-US" sz="1800" kern="120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000"/>
              </a:spcBef>
              <a:spcAft>
                <a:spcPts val="0"/>
              </a:spcAft>
              <a:buSzPct val="90000"/>
              <a:buFont typeface="Wingdings" pitchFamily="2" charset="2"/>
              <a:buNone/>
            </a:pPr>
            <a:r>
              <a:rPr lang="sk-SK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6/30/2022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verlayText.png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3" y="89647"/>
            <a:ext cx="758348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sk-SK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55675" y="1600200"/>
            <a:ext cx="7232650" cy="42910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Click to edit Master text styles</a:t>
            </a:r>
          </a:p>
          <a:p>
            <a:pPr lvl="1"/>
            <a:r>
              <a:rPr lang="sk-SK"/>
              <a:t>Second level</a:t>
            </a:r>
          </a:p>
          <a:p>
            <a:pPr lvl="2"/>
            <a:r>
              <a:rPr lang="sk-SK"/>
              <a:t>Third level</a:t>
            </a:r>
          </a:p>
          <a:p>
            <a:pPr lvl="3"/>
            <a:r>
              <a:rPr lang="sk-SK"/>
              <a:t>Fourth level</a:t>
            </a:r>
          </a:p>
          <a:p>
            <a:pPr lvl="4"/>
            <a:r>
              <a:rPr lang="sk-SK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86400" y="6172200"/>
            <a:ext cx="3200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>
                <a:solidFill>
                  <a:schemeClr val="bg1"/>
                </a:solidFill>
              </a:defRPr>
            </a:lvl1pPr>
          </a:lstStyle>
          <a:p>
            <a:fld id="{8E36636D-D922-432D-A958-524484B5923D}" type="datetimeFigureOut">
              <a:rPr lang="en-US" smtClean="0"/>
              <a:pPr/>
              <a:t>6/30/2022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172200"/>
            <a:ext cx="3200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05300" y="617220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1">
                <a:solidFill>
                  <a:schemeClr val="bg1"/>
                </a:solidFill>
              </a:defRPr>
            </a:lvl1pPr>
          </a:lstStyle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1" r:id="rId1"/>
    <p:sldLayoutId id="2147483872" r:id="rId2"/>
    <p:sldLayoutId id="2147483873" r:id="rId3"/>
    <p:sldLayoutId id="2147483874" r:id="rId4"/>
    <p:sldLayoutId id="2147483875" r:id="rId5"/>
    <p:sldLayoutId id="2147483876" r:id="rId6"/>
    <p:sldLayoutId id="2147483877" r:id="rId7"/>
    <p:sldLayoutId id="2147483878" r:id="rId8"/>
    <p:sldLayoutId id="2147483879" r:id="rId9"/>
    <p:sldLayoutId id="2147483880" r:id="rId10"/>
    <p:sldLayoutId id="2147483881" r:id="rId11"/>
    <p:sldLayoutId id="2147483882" r:id="rId12"/>
    <p:sldLayoutId id="2147483883" r:id="rId13"/>
  </p:sldLayoutIdLst>
  <p:txStyles>
    <p:titleStyle>
      <a:lvl1pPr algn="ctr" defTabSz="914400" rtl="0" eaLnBrk="1" latinLnBrk="0" hangingPunct="1">
        <a:lnSpc>
          <a:spcPct val="95000"/>
        </a:lnSpc>
        <a:spcBef>
          <a:spcPct val="0"/>
        </a:spcBef>
        <a:buNone/>
        <a:defRPr sz="4800" b="1" kern="120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spcBef>
          <a:spcPts val="2000"/>
        </a:spcBef>
        <a:spcAft>
          <a:spcPts val="0"/>
        </a:spcAft>
        <a:buSzPct val="90000"/>
        <a:buFont typeface="Wingdings" pitchFamily="2" charset="2"/>
        <a:buChar char=""/>
        <a:defRPr sz="2400" kern="120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1000"/>
        </a:spcBef>
        <a:spcAft>
          <a:spcPts val="0"/>
        </a:spcAft>
        <a:buSzPct val="90000"/>
        <a:buFont typeface="Wingdings" pitchFamily="2" charset="2"/>
        <a:buChar char=""/>
        <a:defRPr sz="2200" kern="120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2pPr>
      <a:lvl3pPr marL="1371600" indent="-457200" algn="l" defTabSz="914400" rtl="0" eaLnBrk="1" latinLnBrk="0" hangingPunct="1">
        <a:spcBef>
          <a:spcPts val="1000"/>
        </a:spcBef>
        <a:spcAft>
          <a:spcPts val="0"/>
        </a:spcAft>
        <a:buSzPct val="90000"/>
        <a:buFont typeface="Wingdings" pitchFamily="2" charset="2"/>
        <a:buChar char=""/>
        <a:defRPr sz="2000" kern="120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3pPr>
      <a:lvl4pPr marL="1828800" indent="-457200" algn="l" defTabSz="914400" rtl="0" eaLnBrk="1" latinLnBrk="0" hangingPunct="1">
        <a:spcBef>
          <a:spcPts val="1000"/>
        </a:spcBef>
        <a:spcAft>
          <a:spcPts val="0"/>
        </a:spcAft>
        <a:buSzPct val="90000"/>
        <a:buFont typeface="Wingdings" pitchFamily="2" charset="2"/>
        <a:buChar char=""/>
        <a:defRPr sz="1800" kern="120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4pPr>
      <a:lvl5pPr marL="2286000" indent="-457200" algn="l" defTabSz="914400" rtl="0" eaLnBrk="1" latinLnBrk="0" hangingPunct="1">
        <a:spcBef>
          <a:spcPts val="1000"/>
        </a:spcBef>
        <a:spcAft>
          <a:spcPts val="0"/>
        </a:spcAft>
        <a:buSzPct val="90000"/>
        <a:buFont typeface="Wingdings" pitchFamily="2" charset="2"/>
        <a:buChar char=""/>
        <a:defRPr sz="1800" kern="120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5pPr>
      <a:lvl6pPr marL="2743200" indent="-457200" algn="l" defTabSz="914400" rtl="0" eaLnBrk="1" latinLnBrk="0" hangingPunct="1">
        <a:spcBef>
          <a:spcPts val="1000"/>
        </a:spcBef>
        <a:buSzPct val="90000"/>
        <a:buFont typeface="Wingdings" pitchFamily="2" charset="2"/>
        <a:buChar char="{"/>
        <a:defRPr lang="en-US" sz="1800" kern="1200" dirty="0" smtClean="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6pPr>
      <a:lvl7pPr marL="3200400" indent="-457200" algn="l" defTabSz="914400" rtl="0" eaLnBrk="1" latinLnBrk="0" hangingPunct="1">
        <a:spcBef>
          <a:spcPts val="1000"/>
        </a:spcBef>
        <a:buSzPct val="90000"/>
        <a:buFont typeface="Wingdings" pitchFamily="2" charset="2"/>
        <a:buChar char="|"/>
        <a:defRPr lang="en-US" sz="1800" kern="1200" baseline="0" dirty="0" smtClean="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7pPr>
      <a:lvl8pPr marL="3657600" indent="-457200" algn="l" defTabSz="914400" rtl="0" eaLnBrk="1" latinLnBrk="0" hangingPunct="1">
        <a:spcBef>
          <a:spcPts val="1000"/>
        </a:spcBef>
        <a:buSzPct val="90000"/>
        <a:buFont typeface="Wingdings" pitchFamily="2" charset="2"/>
        <a:buChar char="{"/>
        <a:defRPr lang="en-US" sz="1800" kern="1200" baseline="0" dirty="0" smtClean="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8pPr>
      <a:lvl9pPr marL="4114800" indent="-457200" algn="l" defTabSz="914400" rtl="0" eaLnBrk="1" latinLnBrk="0" hangingPunct="1">
        <a:spcBef>
          <a:spcPts val="1000"/>
        </a:spcBef>
        <a:buSzPct val="90000"/>
        <a:buFont typeface="Wingdings" pitchFamily="2" charset="2"/>
        <a:buChar char="|"/>
        <a:defRPr lang="en-US" sz="1800" kern="1200" dirty="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1.xml"/><Relationship Id="rId5" Type="http://schemas.microsoft.com/office/2007/relationships/hdphoto" Target="../media/hdphoto1.wdp"/><Relationship Id="rId4" Type="http://schemas.openxmlformats.org/officeDocument/2006/relationships/image" Target="../media/image6.png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1.xml"/><Relationship Id="rId5" Type="http://schemas.microsoft.com/office/2007/relationships/hdphoto" Target="../media/hdphoto1.wdp"/><Relationship Id="rId4" Type="http://schemas.openxmlformats.org/officeDocument/2006/relationships/image" Target="../media/image6.png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9463" y="2222634"/>
            <a:ext cx="7583488" cy="1679575"/>
          </a:xfrm>
        </p:spPr>
        <p:txBody>
          <a:bodyPr/>
          <a:lstStyle/>
          <a:p>
            <a:r>
              <a:rPr lang="sk-SK" sz="4000" dirty="0" smtClean="0">
                <a:solidFill>
                  <a:schemeClr val="tx1"/>
                </a:solidFill>
              </a:rPr>
              <a:t>DPH aspekt - RSP</a:t>
            </a:r>
            <a:endParaRPr lang="sk-SK" sz="4000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9464" y="4704254"/>
            <a:ext cx="7583487" cy="877770"/>
          </a:xfrm>
        </p:spPr>
        <p:txBody>
          <a:bodyPr/>
          <a:lstStyle/>
          <a:p>
            <a:r>
              <a:rPr lang="en-US" noProof="1">
                <a:solidFill>
                  <a:schemeClr val="tx1"/>
                </a:solidFill>
              </a:rPr>
              <a:t>Ing. Zuzana Korytárová, PhD. LL.M.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990402" y="1004766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5" name="Obrázok 2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430" y="227494"/>
            <a:ext cx="8757767" cy="1146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79424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7428" y="1448321"/>
            <a:ext cx="7583488" cy="562771"/>
          </a:xfrm>
        </p:spPr>
        <p:txBody>
          <a:bodyPr/>
          <a:lstStyle/>
          <a:p>
            <a:pPr algn="l"/>
            <a:r>
              <a:rPr lang="sk-SK" sz="4000" dirty="0" smtClean="0">
                <a:solidFill>
                  <a:schemeClr val="tx1"/>
                </a:solidFill>
              </a:rPr>
              <a:t>DPH aspekt </a:t>
            </a:r>
            <a:r>
              <a:rPr lang="sk-SK" sz="3200" dirty="0" smtClean="0">
                <a:solidFill>
                  <a:schemeClr val="tx1"/>
                </a:solidFill>
              </a:rPr>
              <a:t>– </a:t>
            </a:r>
            <a:r>
              <a:rPr lang="sk-SK" sz="2800" dirty="0" smtClean="0">
                <a:solidFill>
                  <a:schemeClr val="tx1"/>
                </a:solidFill>
              </a:rPr>
              <a:t>FO iná ako zdaniteľná</a:t>
            </a:r>
            <a:endParaRPr lang="sk-SK" sz="3200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746" y="2011092"/>
            <a:ext cx="8852451" cy="4846908"/>
          </a:xfrm>
        </p:spPr>
        <p:txBody>
          <a:bodyPr>
            <a:noAutofit/>
          </a:bodyPr>
          <a:lstStyle/>
          <a:p>
            <a:pPr algn="just"/>
            <a:r>
              <a:rPr lang="sk-SK" sz="1800" dirty="0">
                <a:solidFill>
                  <a:srgbClr val="000000"/>
                </a:solidFill>
                <a:effectLst/>
                <a:latin typeface="Arial"/>
                <a:cs typeface="Arial"/>
              </a:rPr>
              <a:t> </a:t>
            </a:r>
            <a:endParaRPr lang="en-GB" sz="1800" dirty="0">
              <a:solidFill>
                <a:srgbClr val="000000"/>
              </a:solidFill>
              <a:effectLst/>
              <a:latin typeface="Arial"/>
              <a:cs typeface="Arial"/>
            </a:endParaRPr>
          </a:p>
          <a:p>
            <a:pPr algn="just"/>
            <a:r>
              <a:rPr lang="sk-SK" sz="1800" b="1" dirty="0">
                <a:solidFill>
                  <a:srgbClr val="000000"/>
                </a:solidFill>
                <a:effectLst/>
                <a:latin typeface="Arial"/>
                <a:cs typeface="Arial"/>
              </a:rPr>
              <a:t>Hlavným </a:t>
            </a:r>
            <a:r>
              <a:rPr lang="sk-SK" sz="1800" b="1" dirty="0" smtClean="0">
                <a:solidFill>
                  <a:srgbClr val="000000"/>
                </a:solidFill>
                <a:effectLst/>
                <a:latin typeface="Arial"/>
                <a:cs typeface="Arial"/>
              </a:rPr>
              <a:t>cieľom </a:t>
            </a:r>
            <a:r>
              <a:rPr lang="sk-SK" sz="1800" b="1" dirty="0">
                <a:solidFill>
                  <a:srgbClr val="000000"/>
                </a:solidFill>
                <a:effectLst/>
                <a:latin typeface="Arial"/>
                <a:cs typeface="Arial"/>
              </a:rPr>
              <a:t>takejto právnej úpravy je vylúčiť zo sféry DPH orgány verejnej moci v súvislosti s činnosťami resp. plneniami, pri ktorých vystupujú ako verejné orgány</a:t>
            </a:r>
            <a:r>
              <a:rPr lang="sk-SK" sz="1800" dirty="0">
                <a:solidFill>
                  <a:srgbClr val="000000"/>
                </a:solidFill>
                <a:effectLst/>
                <a:latin typeface="Arial"/>
                <a:cs typeface="Arial"/>
              </a:rPr>
              <a:t>, t.j keď vykonávajú také činnosti, ktoré sú zákonom vyhradené, aby ich vykonávali orgány verejnej moci.</a:t>
            </a:r>
            <a:endParaRPr lang="en-GB" sz="1800" dirty="0">
              <a:solidFill>
                <a:srgbClr val="000000"/>
              </a:solidFill>
              <a:effectLst/>
              <a:latin typeface="Arial"/>
              <a:cs typeface="Arial"/>
            </a:endParaRPr>
          </a:p>
          <a:p>
            <a:pPr algn="just"/>
            <a:r>
              <a:rPr lang="sk-SK" sz="1800" dirty="0">
                <a:solidFill>
                  <a:srgbClr val="000000"/>
                </a:solidFill>
                <a:effectLst/>
                <a:latin typeface="Arial"/>
                <a:cs typeface="Arial"/>
              </a:rPr>
              <a:t> </a:t>
            </a:r>
            <a:endParaRPr lang="en-GB" sz="1800" dirty="0">
              <a:solidFill>
                <a:srgbClr val="000000"/>
              </a:solidFill>
              <a:effectLst/>
              <a:latin typeface="Arial"/>
              <a:cs typeface="Arial"/>
            </a:endParaRPr>
          </a:p>
          <a:p>
            <a:pPr algn="just"/>
            <a:r>
              <a:rPr lang="sk-SK" sz="1800" dirty="0">
                <a:solidFill>
                  <a:srgbClr val="000000"/>
                </a:solidFill>
                <a:effectLst/>
                <a:latin typeface="Arial"/>
                <a:cs typeface="Arial"/>
              </a:rPr>
              <a:t>Inými slovami, </a:t>
            </a:r>
            <a:r>
              <a:rPr lang="sk-SK" sz="1800" b="1" i="1" u="sng" dirty="0">
                <a:solidFill>
                  <a:srgbClr val="000000"/>
                </a:solidFill>
                <a:effectLst/>
                <a:latin typeface="Arial"/>
                <a:cs typeface="Arial"/>
              </a:rPr>
              <a:t>subjekty, ktoré nie sú považované za zdaniteľné osoby, ale len v rozsahu činnosti vykonávanej v súvislosti s plnením hlavných úloh, na plnenie ktorých boli zriadené a pri ktorých vystupujú ako orgány verejnej moci sú:</a:t>
            </a:r>
            <a:endParaRPr lang="en-GB" sz="1800" dirty="0">
              <a:solidFill>
                <a:srgbClr val="000000"/>
              </a:solidFill>
              <a:effectLst/>
              <a:latin typeface="Arial"/>
              <a:cs typeface="Arial"/>
            </a:endParaRPr>
          </a:p>
          <a:p>
            <a:pPr algn="just"/>
            <a:r>
              <a:rPr lang="sk-SK" sz="1800" dirty="0">
                <a:solidFill>
                  <a:srgbClr val="000000"/>
                </a:solidFill>
                <a:effectLst/>
                <a:latin typeface="Arial"/>
                <a:cs typeface="Arial"/>
              </a:rPr>
              <a:t>- štátne orgány a štátne fondy</a:t>
            </a:r>
            <a:endParaRPr lang="en-GB" sz="1800" dirty="0">
              <a:solidFill>
                <a:srgbClr val="000000"/>
              </a:solidFill>
              <a:effectLst/>
              <a:latin typeface="Arial"/>
              <a:cs typeface="Arial"/>
            </a:endParaRPr>
          </a:p>
          <a:p>
            <a:pPr algn="just"/>
            <a:r>
              <a:rPr lang="sk-SK" sz="1800" dirty="0">
                <a:solidFill>
                  <a:srgbClr val="000000"/>
                </a:solidFill>
                <a:effectLst/>
                <a:latin typeface="Arial"/>
                <a:cs typeface="Arial"/>
              </a:rPr>
              <a:t>- obce a VÚC</a:t>
            </a:r>
            <a:endParaRPr lang="en-GB" sz="1800" dirty="0">
              <a:solidFill>
                <a:srgbClr val="000000"/>
              </a:solidFill>
              <a:effectLst/>
              <a:latin typeface="Arial"/>
              <a:cs typeface="Arial"/>
            </a:endParaRPr>
          </a:p>
          <a:p>
            <a:pPr algn="just"/>
            <a:r>
              <a:rPr lang="sk-SK" sz="1800" dirty="0">
                <a:solidFill>
                  <a:srgbClr val="000000"/>
                </a:solidFill>
                <a:effectLst/>
                <a:latin typeface="Arial"/>
                <a:cs typeface="Arial"/>
              </a:rPr>
              <a:t>- rozpočtové organizácie štátu a územnej samosprávy</a:t>
            </a:r>
            <a:endParaRPr lang="en-GB" sz="1800" dirty="0">
              <a:solidFill>
                <a:srgbClr val="000000"/>
              </a:solidFill>
              <a:effectLst/>
              <a:latin typeface="Arial"/>
              <a:cs typeface="Arial"/>
            </a:endParaRPr>
          </a:p>
          <a:p>
            <a:pPr algn="just"/>
            <a:r>
              <a:rPr lang="sk-SK" sz="1800" dirty="0">
                <a:solidFill>
                  <a:srgbClr val="000000"/>
                </a:solidFill>
                <a:effectLst/>
                <a:latin typeface="Arial"/>
                <a:cs typeface="Arial"/>
              </a:rPr>
              <a:t>- iné právnické osoby, ktoré sú orgánom verejnej moci</a:t>
            </a:r>
            <a:endParaRPr lang="en-GB" sz="1800" dirty="0">
              <a:solidFill>
                <a:srgbClr val="000000"/>
              </a:solidFill>
              <a:effectLst/>
              <a:latin typeface="Arial"/>
              <a:cs typeface="Arial"/>
            </a:endParaRPr>
          </a:p>
          <a:p>
            <a:pPr lvl="0" algn="just"/>
            <a:endParaRPr lang="en-GB" sz="1800" dirty="0">
              <a:solidFill>
                <a:srgbClr val="000000"/>
              </a:solidFill>
              <a:effectLst/>
              <a:latin typeface="Arial"/>
              <a:cs typeface="Aria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90402" y="1004766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5" name="Obrázok 2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430" y="227494"/>
            <a:ext cx="8757767" cy="1146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29629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7428" y="1448321"/>
            <a:ext cx="7583488" cy="562771"/>
          </a:xfrm>
        </p:spPr>
        <p:txBody>
          <a:bodyPr/>
          <a:lstStyle/>
          <a:p>
            <a:pPr algn="l"/>
            <a:r>
              <a:rPr lang="sk-SK" sz="4000" dirty="0" smtClean="0">
                <a:solidFill>
                  <a:schemeClr val="tx1"/>
                </a:solidFill>
              </a:rPr>
              <a:t>DPH aspekt </a:t>
            </a:r>
            <a:r>
              <a:rPr lang="sk-SK" sz="3200" dirty="0" smtClean="0">
                <a:solidFill>
                  <a:schemeClr val="tx1"/>
                </a:solidFill>
              </a:rPr>
              <a:t>– </a:t>
            </a:r>
            <a:r>
              <a:rPr lang="sk-SK" sz="2800" dirty="0" smtClean="0">
                <a:solidFill>
                  <a:schemeClr val="tx1"/>
                </a:solidFill>
              </a:rPr>
              <a:t>FO iná ako zdaniteľná</a:t>
            </a:r>
            <a:endParaRPr lang="sk-SK" sz="3200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746" y="2011092"/>
            <a:ext cx="8852451" cy="4563622"/>
          </a:xfrm>
        </p:spPr>
        <p:txBody>
          <a:bodyPr>
            <a:noAutofit/>
          </a:bodyPr>
          <a:lstStyle/>
          <a:p>
            <a:pPr marL="285750" indent="-285750" algn="just">
              <a:buFontTx/>
              <a:buChar char="-"/>
            </a:pPr>
            <a:r>
              <a:rPr lang="sk-SK" sz="1800" dirty="0" smtClean="0">
                <a:solidFill>
                  <a:srgbClr val="000000"/>
                </a:solidFill>
                <a:effectLst/>
                <a:latin typeface="Arial"/>
                <a:cs typeface="Arial"/>
              </a:rPr>
              <a:t>Ustanovenie §3 /odsek 4 ZDP taxatívne </a:t>
            </a:r>
            <a:r>
              <a:rPr lang="sk-SK" sz="1800" dirty="0">
                <a:solidFill>
                  <a:srgbClr val="000000"/>
                </a:solidFill>
                <a:effectLst/>
                <a:latin typeface="Arial"/>
                <a:cs typeface="Arial"/>
              </a:rPr>
              <a:t>poukazuje na skutočnosť, kedy "štátne orgány a ich rozpočtové organizácie, štátne fondy, </a:t>
            </a:r>
            <a:r>
              <a:rPr lang="sk-SK" sz="1800" b="1" dirty="0">
                <a:solidFill>
                  <a:srgbClr val="000000"/>
                </a:solidFill>
                <a:effectLst/>
                <a:latin typeface="Arial"/>
                <a:cs typeface="Arial"/>
              </a:rPr>
              <a:t>orgány územnej samosprávy </a:t>
            </a:r>
            <a:r>
              <a:rPr lang="sk-SK" sz="1800" b="1" dirty="0" smtClean="0">
                <a:solidFill>
                  <a:srgbClr val="000000"/>
                </a:solidFill>
                <a:effectLst/>
                <a:latin typeface="Arial"/>
                <a:cs typeface="Arial"/>
              </a:rPr>
              <a:t>(t.j. </a:t>
            </a:r>
            <a:r>
              <a:rPr lang="sk-SK" sz="1800" b="1" dirty="0">
                <a:solidFill>
                  <a:srgbClr val="000000"/>
                </a:solidFill>
                <a:effectLst/>
                <a:latin typeface="Arial"/>
                <a:cs typeface="Arial"/>
              </a:rPr>
              <a:t>o</a:t>
            </a:r>
            <a:r>
              <a:rPr lang="sk-SK" sz="1800" b="1" dirty="0" smtClean="0">
                <a:solidFill>
                  <a:srgbClr val="000000"/>
                </a:solidFill>
                <a:effectLst/>
                <a:latin typeface="Arial"/>
                <a:cs typeface="Arial"/>
              </a:rPr>
              <a:t>bce, VÚC) </a:t>
            </a:r>
            <a:r>
              <a:rPr lang="sk-SK" sz="1800" dirty="0" smtClean="0">
                <a:solidFill>
                  <a:srgbClr val="000000"/>
                </a:solidFill>
                <a:effectLst/>
                <a:latin typeface="Arial"/>
                <a:cs typeface="Arial"/>
              </a:rPr>
              <a:t>a </a:t>
            </a:r>
            <a:r>
              <a:rPr lang="sk-SK" sz="1800" dirty="0">
                <a:solidFill>
                  <a:srgbClr val="000000"/>
                </a:solidFill>
                <a:effectLst/>
                <a:latin typeface="Arial"/>
                <a:cs typeface="Arial"/>
              </a:rPr>
              <a:t>ich rozpočtové organizácie a iné právnické osoby, ktoré sú orgánmi verejnej moci, </a:t>
            </a:r>
            <a:r>
              <a:rPr lang="sk-SK" sz="1800" b="1" u="sng" dirty="0">
                <a:solidFill>
                  <a:srgbClr val="000000"/>
                </a:solidFill>
                <a:effectLst/>
                <a:latin typeface="Arial"/>
                <a:cs typeface="Arial"/>
              </a:rPr>
              <a:t>sa nepovažujú za zdaniteľné osoby, keď konajú v rozsahu svojej hlavnej činnosti,</a:t>
            </a:r>
            <a:r>
              <a:rPr lang="sk-SK" sz="1800" b="1" dirty="0">
                <a:solidFill>
                  <a:srgbClr val="000000"/>
                </a:solidFill>
                <a:effectLst/>
                <a:latin typeface="Arial"/>
                <a:cs typeface="Arial"/>
              </a:rPr>
              <a:t> </a:t>
            </a:r>
            <a:r>
              <a:rPr lang="sk-SK" sz="1800" dirty="0">
                <a:solidFill>
                  <a:srgbClr val="000000"/>
                </a:solidFill>
                <a:effectLst/>
                <a:latin typeface="Arial"/>
                <a:cs typeface="Arial"/>
              </a:rPr>
              <a:t>a to ani v prípade, ak prijímajú v súvislosti s touto činnosťou platby, s dvomi výnimkami:</a:t>
            </a:r>
            <a:endParaRPr lang="en-GB" sz="1800" dirty="0">
              <a:solidFill>
                <a:srgbClr val="000000"/>
              </a:solidFill>
              <a:effectLst/>
              <a:latin typeface="Arial"/>
              <a:cs typeface="Arial"/>
            </a:endParaRPr>
          </a:p>
          <a:p>
            <a:pPr algn="just"/>
            <a:r>
              <a:rPr lang="sk-SK" sz="1800" b="1" dirty="0">
                <a:solidFill>
                  <a:srgbClr val="000000"/>
                </a:solidFill>
                <a:effectLst/>
                <a:latin typeface="Arial"/>
                <a:cs typeface="Arial"/>
              </a:rPr>
              <a:t>-1)  ak táto činnosť výrazne narušuje alebo môže výrazne narušiť </a:t>
            </a:r>
            <a:r>
              <a:rPr lang="sk-SK" sz="1800" b="1" dirty="0" smtClean="0">
                <a:solidFill>
                  <a:srgbClr val="000000"/>
                </a:solidFill>
                <a:effectLst/>
                <a:latin typeface="Arial"/>
                <a:cs typeface="Arial"/>
              </a:rPr>
              <a:t>hosp. </a:t>
            </a:r>
            <a:r>
              <a:rPr lang="sk-SK" sz="1800" b="1" dirty="0">
                <a:solidFill>
                  <a:srgbClr val="000000"/>
                </a:solidFill>
                <a:effectLst/>
                <a:latin typeface="Arial"/>
                <a:cs typeface="Arial"/>
              </a:rPr>
              <a:t>súťaž, a </a:t>
            </a:r>
            <a:endParaRPr lang="en-GB" sz="1800" dirty="0">
              <a:solidFill>
                <a:srgbClr val="000000"/>
              </a:solidFill>
              <a:effectLst/>
              <a:latin typeface="Arial"/>
              <a:cs typeface="Arial"/>
            </a:endParaRPr>
          </a:p>
          <a:p>
            <a:pPr algn="just"/>
            <a:r>
              <a:rPr lang="sk-SK" sz="1800" b="1" dirty="0">
                <a:solidFill>
                  <a:srgbClr val="000000"/>
                </a:solidFill>
                <a:effectLst/>
                <a:latin typeface="Arial"/>
                <a:cs typeface="Arial"/>
              </a:rPr>
              <a:t>-2) </a:t>
            </a:r>
            <a:r>
              <a:rPr lang="sk-SK" sz="1800" b="1" dirty="0" smtClean="0">
                <a:solidFill>
                  <a:srgbClr val="000000"/>
                </a:solidFill>
                <a:effectLst/>
                <a:latin typeface="Arial"/>
                <a:cs typeface="Arial"/>
              </a:rPr>
              <a:t>s </a:t>
            </a:r>
            <a:r>
              <a:rPr lang="sk-SK" sz="1800" b="1" dirty="0">
                <a:solidFill>
                  <a:srgbClr val="000000"/>
                </a:solidFill>
                <a:effectLst/>
                <a:latin typeface="Arial"/>
                <a:cs typeface="Arial"/>
              </a:rPr>
              <a:t>výnimkou, ak vykonávajú činnosti uvedené v prílohe č. 8 a tieto činnosti nevykonávajú v zanedbateľnom rozsahu. </a:t>
            </a:r>
            <a:endParaRPr lang="en-GB" sz="1800" dirty="0">
              <a:solidFill>
                <a:srgbClr val="000000"/>
              </a:solidFill>
              <a:effectLst/>
              <a:latin typeface="Arial"/>
              <a:cs typeface="Arial"/>
            </a:endParaRPr>
          </a:p>
          <a:p>
            <a:pPr algn="just"/>
            <a:r>
              <a:rPr lang="sk-SK" sz="1800" b="1" dirty="0">
                <a:solidFill>
                  <a:srgbClr val="000000"/>
                </a:solidFill>
                <a:effectLst/>
                <a:latin typeface="Arial"/>
                <a:cs typeface="Arial"/>
              </a:rPr>
              <a:t> </a:t>
            </a:r>
            <a:endParaRPr lang="en-GB" sz="1800" dirty="0">
              <a:solidFill>
                <a:srgbClr val="000000"/>
              </a:solidFill>
              <a:effectLst/>
              <a:latin typeface="Arial"/>
              <a:cs typeface="Arial"/>
            </a:endParaRPr>
          </a:p>
          <a:p>
            <a:pPr algn="just"/>
            <a:r>
              <a:rPr lang="sk-SK" sz="1800" dirty="0" smtClean="0">
                <a:solidFill>
                  <a:srgbClr val="000000"/>
                </a:solidFill>
                <a:effectLst/>
                <a:latin typeface="Arial"/>
                <a:cs typeface="Arial"/>
              </a:rPr>
              <a:t>- Správa </a:t>
            </a:r>
            <a:r>
              <a:rPr lang="sk-SK" sz="1800" dirty="0">
                <a:solidFill>
                  <a:srgbClr val="000000"/>
                </a:solidFill>
                <a:effectLst/>
                <a:latin typeface="Arial"/>
                <a:cs typeface="Arial"/>
              </a:rPr>
              <a:t>štátnych hmotných rezerv Slovenskej republiky je zdaniteľnou osobou v rozsahu nákupu a predaja štátnych hmotných rezerv.</a:t>
            </a:r>
            <a:endParaRPr lang="en-GB" sz="1800" dirty="0">
              <a:solidFill>
                <a:srgbClr val="000000"/>
              </a:solidFill>
              <a:effectLst/>
              <a:latin typeface="Arial"/>
              <a:cs typeface="Arial"/>
            </a:endParaRPr>
          </a:p>
          <a:p>
            <a:pPr lvl="0" algn="just"/>
            <a:endParaRPr lang="en-GB" sz="1800" dirty="0">
              <a:solidFill>
                <a:srgbClr val="000000"/>
              </a:solidFill>
              <a:effectLst/>
              <a:latin typeface="Arial"/>
              <a:cs typeface="Aria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90402" y="1004766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5" name="Obrázok 2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430" y="227494"/>
            <a:ext cx="8757767" cy="1146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81273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7428" y="1448321"/>
            <a:ext cx="7583488" cy="562771"/>
          </a:xfrm>
        </p:spPr>
        <p:txBody>
          <a:bodyPr/>
          <a:lstStyle/>
          <a:p>
            <a:pPr algn="l"/>
            <a:r>
              <a:rPr lang="sk-SK" sz="4000" dirty="0">
                <a:solidFill>
                  <a:schemeClr val="tx1"/>
                </a:solidFill>
              </a:rPr>
              <a:t>DPH aspekt </a:t>
            </a:r>
            <a:r>
              <a:rPr lang="sk-SK" sz="2800" dirty="0">
                <a:solidFill>
                  <a:schemeClr val="tx1"/>
                </a:solidFill>
              </a:rPr>
              <a:t>– FO iná ako zdaniteľná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746" y="2011092"/>
            <a:ext cx="8852451" cy="4711441"/>
          </a:xfrm>
        </p:spPr>
        <p:txBody>
          <a:bodyPr>
            <a:noAutofit/>
          </a:bodyPr>
          <a:lstStyle/>
          <a:p>
            <a:pPr lvl="0" algn="just"/>
            <a:r>
              <a:rPr lang="sk-SK" sz="1800" b="1" i="1" u="sng" dirty="0">
                <a:solidFill>
                  <a:srgbClr val="000000"/>
                </a:solidFill>
                <a:effectLst/>
                <a:latin typeface="Arial"/>
                <a:cs typeface="Arial"/>
              </a:rPr>
              <a:t>Kto sa považuje za platiteľa dane (DPH)</a:t>
            </a:r>
            <a:r>
              <a:rPr lang="sk-SK" sz="1800" b="1" i="1" u="sng" dirty="0" smtClean="0">
                <a:solidFill>
                  <a:srgbClr val="000000"/>
                </a:solidFill>
                <a:effectLst/>
                <a:latin typeface="Arial"/>
                <a:cs typeface="Arial"/>
              </a:rPr>
              <a:t>?</a:t>
            </a:r>
            <a:endParaRPr lang="en-GB" sz="1800" dirty="0">
              <a:solidFill>
                <a:srgbClr val="000000"/>
              </a:solidFill>
              <a:effectLst/>
              <a:latin typeface="Arial"/>
              <a:cs typeface="Arial"/>
            </a:endParaRPr>
          </a:p>
          <a:p>
            <a:pPr algn="just"/>
            <a:r>
              <a:rPr lang="sk-SK" sz="1600" dirty="0" smtClean="0">
                <a:solidFill>
                  <a:srgbClr val="000000"/>
                </a:solidFill>
                <a:effectLst/>
                <a:latin typeface="Arial"/>
                <a:cs typeface="Arial"/>
              </a:rPr>
              <a:t>- Postavenie </a:t>
            </a:r>
            <a:r>
              <a:rPr lang="sk-SK" sz="1600" dirty="0">
                <a:solidFill>
                  <a:srgbClr val="000000"/>
                </a:solidFill>
                <a:effectLst/>
                <a:latin typeface="Arial"/>
                <a:cs typeface="Arial"/>
              </a:rPr>
              <a:t>platiteľa DPH vyplýva priamo zo ZDPH, kedy zdaniteľná osoba (</a:t>
            </a:r>
            <a:r>
              <a:rPr lang="sk-SK" sz="1600" b="1" dirty="0">
                <a:solidFill>
                  <a:srgbClr val="000000"/>
                </a:solidFill>
                <a:effectLst/>
                <a:latin typeface="Arial"/>
                <a:cs typeface="Arial"/>
              </a:rPr>
              <a:t>daňový subjekt-daňovník) sa stáva platiteľom dane až po prekročení zákonom stanovenej hranice pre povinnú registráciu DPH, t.j. sumy 49 790 Eur.</a:t>
            </a:r>
            <a:endParaRPr lang="en-GB" sz="1600" dirty="0">
              <a:solidFill>
                <a:srgbClr val="000000"/>
              </a:solidFill>
              <a:effectLst/>
              <a:latin typeface="Arial"/>
              <a:cs typeface="Arial"/>
            </a:endParaRPr>
          </a:p>
          <a:p>
            <a:pPr algn="just"/>
            <a:r>
              <a:rPr lang="sk-SK" sz="1600" dirty="0">
                <a:solidFill>
                  <a:srgbClr val="000000"/>
                </a:solidFill>
                <a:effectLst/>
                <a:latin typeface="Arial"/>
                <a:cs typeface="Arial"/>
              </a:rPr>
              <a:t> </a:t>
            </a:r>
            <a:r>
              <a:rPr lang="en-GB" sz="1600" dirty="0" smtClean="0">
                <a:solidFill>
                  <a:srgbClr val="000000"/>
                </a:solidFill>
                <a:effectLst/>
                <a:latin typeface="Arial"/>
                <a:cs typeface="Arial"/>
              </a:rPr>
              <a:t>- </a:t>
            </a:r>
            <a:r>
              <a:rPr lang="sk-SK" sz="1600" dirty="0" smtClean="0">
                <a:solidFill>
                  <a:srgbClr val="000000"/>
                </a:solidFill>
                <a:effectLst/>
                <a:latin typeface="Arial"/>
                <a:cs typeface="Arial"/>
              </a:rPr>
              <a:t>Vychádzajúc </a:t>
            </a:r>
            <a:r>
              <a:rPr lang="sk-SK" sz="1600" dirty="0">
                <a:solidFill>
                  <a:srgbClr val="000000"/>
                </a:solidFill>
                <a:effectLst/>
                <a:latin typeface="Arial"/>
                <a:cs typeface="Arial"/>
              </a:rPr>
              <a:t>z </a:t>
            </a:r>
            <a:r>
              <a:rPr lang="sk-SK" sz="1600" dirty="0" smtClean="0">
                <a:solidFill>
                  <a:srgbClr val="000000"/>
                </a:solidFill>
                <a:effectLst/>
                <a:latin typeface="Arial"/>
                <a:cs typeface="Arial"/>
              </a:rPr>
              <a:t>ustanovenia </a:t>
            </a:r>
            <a:r>
              <a:rPr lang="sk-SK" sz="1600" dirty="0">
                <a:solidFill>
                  <a:srgbClr val="000000"/>
                </a:solidFill>
                <a:effectLst/>
                <a:latin typeface="Arial"/>
                <a:cs typeface="Arial"/>
              </a:rPr>
              <a:t>§4 ZDPH „</a:t>
            </a:r>
            <a:r>
              <a:rPr lang="sk-SK" sz="1600" i="1" dirty="0">
                <a:solidFill>
                  <a:srgbClr val="000000"/>
                </a:solidFill>
                <a:effectLst/>
                <a:latin typeface="Arial"/>
                <a:cs typeface="Arial"/>
              </a:rPr>
              <a:t>Zdaniteľná osoba, ktorá má sídlo, miesto podnikania alebo prevádzkareň v tuzemsku, a ak nemá takéto miesto, ale má bydlisko v tuzemsku alebo sa v tuzemsku obvykle zdržiava, a ktorá dosiahla za najviac 12 predchádzajúcich po sebe nasledujúcich kalendárnych mesiacov obrat 49 790 eur, je povinná podať daňovému úradu žiadosť o registráciu pre daň“</a:t>
            </a:r>
            <a:endParaRPr lang="en-GB" sz="1600" dirty="0">
              <a:solidFill>
                <a:srgbClr val="000000"/>
              </a:solidFill>
              <a:effectLst/>
              <a:latin typeface="Arial"/>
              <a:cs typeface="Arial"/>
            </a:endParaRPr>
          </a:p>
          <a:p>
            <a:pPr algn="just"/>
            <a:r>
              <a:rPr lang="sk-SK" sz="1600" dirty="0">
                <a:solidFill>
                  <a:srgbClr val="000000"/>
                </a:solidFill>
                <a:effectLst/>
                <a:latin typeface="Arial"/>
                <a:cs typeface="Arial"/>
              </a:rPr>
              <a:t> </a:t>
            </a:r>
            <a:r>
              <a:rPr lang="en-GB" sz="1600" dirty="0" smtClean="0">
                <a:solidFill>
                  <a:srgbClr val="000000"/>
                </a:solidFill>
                <a:effectLst/>
                <a:latin typeface="Arial"/>
                <a:cs typeface="Arial"/>
              </a:rPr>
              <a:t>- </a:t>
            </a:r>
            <a:r>
              <a:rPr lang="sk-SK" sz="1600" dirty="0" smtClean="0">
                <a:solidFill>
                  <a:srgbClr val="000000"/>
                </a:solidFill>
                <a:effectLst/>
                <a:latin typeface="Arial"/>
                <a:cs typeface="Arial"/>
              </a:rPr>
              <a:t>Vo </a:t>
            </a:r>
            <a:r>
              <a:rPr lang="sk-SK" sz="1600" dirty="0">
                <a:solidFill>
                  <a:srgbClr val="000000"/>
                </a:solidFill>
                <a:effectLst/>
                <a:latin typeface="Arial"/>
                <a:cs typeface="Arial"/>
              </a:rPr>
              <a:t>všeobecnosti platí pravidlo, kedy nie je možné zamieňať resp. stotožňovať pojem „</a:t>
            </a:r>
            <a:r>
              <a:rPr lang="sk-SK" sz="1600" b="1" dirty="0">
                <a:solidFill>
                  <a:srgbClr val="000000"/>
                </a:solidFill>
                <a:effectLst/>
                <a:latin typeface="Arial"/>
                <a:cs typeface="Arial"/>
              </a:rPr>
              <a:t>zdaniteľná osoba“ s pojmom „platiteľ DPH“</a:t>
            </a:r>
            <a:r>
              <a:rPr lang="sk-SK" sz="1600" dirty="0">
                <a:solidFill>
                  <a:srgbClr val="000000"/>
                </a:solidFill>
                <a:effectLst/>
                <a:latin typeface="Arial"/>
                <a:cs typeface="Arial"/>
              </a:rPr>
              <a:t>, ba </a:t>
            </a:r>
            <a:r>
              <a:rPr lang="sk-SK" sz="1800" b="1" dirty="0">
                <a:solidFill>
                  <a:srgbClr val="000000"/>
                </a:solidFill>
                <a:effectLst/>
                <a:latin typeface="Arial"/>
                <a:cs typeface="Arial"/>
              </a:rPr>
              <a:t>čo viac je potrebné ich dôkladné rozlíšenie zo strany RSP práve za účelom správneho uplatnenia DPH režimu pri poskytnutí  svojich zdaniteľných </a:t>
            </a:r>
            <a:r>
              <a:rPr lang="sk-SK" sz="1800" b="1" dirty="0" smtClean="0">
                <a:solidFill>
                  <a:srgbClr val="000000"/>
                </a:solidFill>
                <a:effectLst/>
                <a:latin typeface="Arial"/>
                <a:cs typeface="Arial"/>
              </a:rPr>
              <a:t>plnení.</a:t>
            </a:r>
            <a:r>
              <a:rPr lang="en-GB" sz="1800" b="1" dirty="0">
                <a:solidFill>
                  <a:srgbClr val="000000"/>
                </a:solidFill>
                <a:effectLst/>
                <a:latin typeface="Arial"/>
                <a:cs typeface="Arial"/>
              </a:rPr>
              <a:t> </a:t>
            </a:r>
            <a:r>
              <a:rPr lang="sk-SK" sz="1600" dirty="0" smtClean="0">
                <a:solidFill>
                  <a:srgbClr val="000000"/>
                </a:solidFill>
                <a:effectLst/>
                <a:latin typeface="Arial"/>
                <a:cs typeface="Arial"/>
              </a:rPr>
              <a:t>V</a:t>
            </a:r>
            <a:r>
              <a:rPr lang="sk-SK" sz="1600" dirty="0">
                <a:solidFill>
                  <a:srgbClr val="000000"/>
                </a:solidFill>
                <a:effectLst/>
                <a:latin typeface="Arial"/>
                <a:cs typeface="Arial"/>
              </a:rPr>
              <a:t> praxi to znamená, že napr. obec by môže niektoré svoje plnenia prijímať v postavení zdaniteľnej osoby (pričom nemusí byť vôbec registrovaná za platcu DPH). Je preto dôležité nestotožňovať pojmy zdaniteľnej osoby a platiteľa DPH.</a:t>
            </a:r>
            <a:endParaRPr lang="en-GB" sz="1600" dirty="0">
              <a:solidFill>
                <a:srgbClr val="000000"/>
              </a:solidFill>
              <a:effectLst/>
              <a:latin typeface="Arial"/>
              <a:cs typeface="Aria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90402" y="1004766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5" name="Obrázok 2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430" y="227494"/>
            <a:ext cx="8757767" cy="1146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37023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7428" y="1448321"/>
            <a:ext cx="7583488" cy="562771"/>
          </a:xfrm>
        </p:spPr>
        <p:txBody>
          <a:bodyPr/>
          <a:lstStyle/>
          <a:p>
            <a:pPr algn="l"/>
            <a:r>
              <a:rPr lang="sk-SK" sz="4000" dirty="0">
                <a:solidFill>
                  <a:schemeClr val="tx1"/>
                </a:solidFill>
              </a:rPr>
              <a:t>DPH aspekt </a:t>
            </a:r>
            <a:endParaRPr lang="sk-SK" sz="2800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746" y="2011092"/>
            <a:ext cx="8852451" cy="4711441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sk-SK" sz="2000" b="1" dirty="0" smtClean="0">
                <a:solidFill>
                  <a:srgbClr val="000000"/>
                </a:solidFill>
                <a:effectLst/>
                <a:latin typeface="Arial"/>
                <a:cs typeface="Arial"/>
              </a:rPr>
              <a:t>Vo </a:t>
            </a:r>
            <a:r>
              <a:rPr lang="sk-SK" sz="2000" b="1" dirty="0">
                <a:solidFill>
                  <a:srgbClr val="000000"/>
                </a:solidFill>
                <a:effectLst/>
                <a:latin typeface="Arial"/>
                <a:cs typeface="Arial"/>
              </a:rPr>
              <a:t>všeobecnosti, vo vzťahu ku všetkým 3 typom oprávneného zákazníka </a:t>
            </a:r>
            <a:r>
              <a:rPr lang="sk-SK" sz="2000" b="1" dirty="0" smtClean="0">
                <a:solidFill>
                  <a:srgbClr val="000000"/>
                </a:solidFill>
                <a:effectLst/>
                <a:latin typeface="Arial"/>
                <a:cs typeface="Arial"/>
              </a:rPr>
              <a:t>(„OP“) ako </a:t>
            </a:r>
            <a:r>
              <a:rPr lang="sk-SK" sz="2000" b="1" dirty="0">
                <a:solidFill>
                  <a:srgbClr val="000000"/>
                </a:solidFill>
                <a:effectLst/>
                <a:latin typeface="Arial"/>
                <a:cs typeface="Arial"/>
              </a:rPr>
              <a:t>príjemcu zdaniteľného plnenia je nevyhnutné individuálne posúdenie, v akom postavení ho tento </a:t>
            </a:r>
            <a:r>
              <a:rPr lang="sk-SK" sz="2000" b="1" dirty="0" smtClean="0">
                <a:solidFill>
                  <a:srgbClr val="000000"/>
                </a:solidFill>
                <a:effectLst/>
                <a:latin typeface="Arial"/>
                <a:cs typeface="Arial"/>
              </a:rPr>
              <a:t>OP prijíma: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en-GB" sz="2000" b="1" dirty="0">
              <a:solidFill>
                <a:srgbClr val="000000"/>
              </a:solidFill>
              <a:effectLst/>
              <a:latin typeface="Arial"/>
              <a:cs typeface="Arial"/>
            </a:endParaRPr>
          </a:p>
          <a:p>
            <a:pPr marL="285750" indent="-285750" algn="just">
              <a:lnSpc>
                <a:spcPct val="100000"/>
              </a:lnSpc>
              <a:spcBef>
                <a:spcPts val="0"/>
              </a:spcBef>
              <a:buFont typeface="Arial"/>
              <a:buChar char="•"/>
            </a:pPr>
            <a:r>
              <a:rPr lang="sk-SK" sz="2000" dirty="0">
                <a:solidFill>
                  <a:srgbClr val="000000"/>
                </a:solidFill>
                <a:effectLst/>
                <a:latin typeface="Arial"/>
                <a:cs typeface="Arial"/>
              </a:rPr>
              <a:t> </a:t>
            </a:r>
            <a:r>
              <a:rPr lang="sk-SK" sz="2000" dirty="0" smtClean="0">
                <a:solidFill>
                  <a:srgbClr val="000000"/>
                </a:solidFill>
                <a:effectLst/>
                <a:latin typeface="Arial"/>
                <a:cs typeface="Arial"/>
              </a:rPr>
              <a:t>Dodanie </a:t>
            </a:r>
            <a:r>
              <a:rPr lang="sk-SK" sz="2000" dirty="0">
                <a:solidFill>
                  <a:srgbClr val="000000"/>
                </a:solidFill>
                <a:effectLst/>
                <a:latin typeface="Arial"/>
                <a:cs typeface="Arial"/>
              </a:rPr>
              <a:t>zdaniteľného plnenia pre kupujúceho, ktorý prijíma predmetné zdaniteľné plnenie </a:t>
            </a:r>
            <a:r>
              <a:rPr lang="sk-SK" sz="2000" u="sng" dirty="0">
                <a:solidFill>
                  <a:srgbClr val="000000"/>
                </a:solidFill>
                <a:effectLst/>
                <a:latin typeface="Arial"/>
                <a:cs typeface="Arial"/>
              </a:rPr>
              <a:t>v postavení zdaniteľnej osob</a:t>
            </a:r>
            <a:r>
              <a:rPr lang="sk-SK" sz="2000" dirty="0">
                <a:solidFill>
                  <a:srgbClr val="000000"/>
                </a:solidFill>
                <a:effectLst/>
                <a:latin typeface="Arial"/>
                <a:cs typeface="Arial"/>
              </a:rPr>
              <a:t>y, bude podliehať štandardnej DPH </a:t>
            </a:r>
            <a:r>
              <a:rPr lang="sk-SK" sz="2000" dirty="0" smtClean="0">
                <a:solidFill>
                  <a:srgbClr val="000000"/>
                </a:solidFill>
                <a:effectLst/>
                <a:latin typeface="Arial"/>
                <a:cs typeface="Arial"/>
              </a:rPr>
              <a:t>sadzbe </a:t>
            </a:r>
            <a:r>
              <a:rPr lang="sk-SK" sz="2000" u="sng" dirty="0">
                <a:solidFill>
                  <a:srgbClr val="000000"/>
                </a:solidFill>
                <a:effectLst/>
                <a:latin typeface="Arial"/>
                <a:cs typeface="Arial"/>
              </a:rPr>
              <a:t>vo výške 20%</a:t>
            </a:r>
            <a:r>
              <a:rPr lang="sk-SK" sz="2000" u="sng" dirty="0" smtClean="0">
                <a:solidFill>
                  <a:srgbClr val="000000"/>
                </a:solidFill>
                <a:effectLst/>
                <a:latin typeface="Arial"/>
                <a:cs typeface="Arial"/>
              </a:rPr>
              <a:t>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en-GB" sz="2000" dirty="0">
              <a:solidFill>
                <a:srgbClr val="000000"/>
              </a:solidFill>
              <a:effectLst/>
              <a:latin typeface="Arial"/>
              <a:cs typeface="Arial"/>
            </a:endParaRPr>
          </a:p>
          <a:p>
            <a:pPr marL="285750" indent="-285750" algn="just">
              <a:lnSpc>
                <a:spcPct val="100000"/>
              </a:lnSpc>
              <a:spcBef>
                <a:spcPts val="0"/>
              </a:spcBef>
              <a:buFont typeface="Arial"/>
              <a:buChar char="•"/>
            </a:pPr>
            <a:r>
              <a:rPr lang="sk-SK" sz="2000" dirty="0">
                <a:solidFill>
                  <a:srgbClr val="000000"/>
                </a:solidFill>
                <a:effectLst/>
                <a:latin typeface="Arial"/>
                <a:cs typeface="Arial"/>
              </a:rPr>
              <a:t> </a:t>
            </a:r>
            <a:r>
              <a:rPr lang="sk-SK" sz="2000" dirty="0" smtClean="0">
                <a:solidFill>
                  <a:srgbClr val="000000"/>
                </a:solidFill>
                <a:effectLst/>
                <a:latin typeface="Arial"/>
                <a:cs typeface="Arial"/>
              </a:rPr>
              <a:t>Na </a:t>
            </a:r>
            <a:r>
              <a:rPr lang="sk-SK" sz="2000" dirty="0">
                <a:solidFill>
                  <a:srgbClr val="000000"/>
                </a:solidFill>
                <a:effectLst/>
                <a:latin typeface="Arial"/>
                <a:cs typeface="Arial"/>
              </a:rPr>
              <a:t>druhej strane, dodanie zdaniteľného plnenia pre kupujúceho, ktorý ho prijíma </a:t>
            </a:r>
            <a:r>
              <a:rPr lang="sk-SK" sz="2000" u="sng" dirty="0">
                <a:solidFill>
                  <a:srgbClr val="000000"/>
                </a:solidFill>
                <a:effectLst/>
                <a:latin typeface="Arial"/>
                <a:cs typeface="Arial"/>
              </a:rPr>
              <a:t>v postavení inej ako zdaniteľnej osoby</a:t>
            </a:r>
            <a:r>
              <a:rPr lang="sk-SK" sz="2000" dirty="0">
                <a:solidFill>
                  <a:srgbClr val="000000"/>
                </a:solidFill>
                <a:effectLst/>
                <a:latin typeface="Arial"/>
                <a:cs typeface="Arial"/>
              </a:rPr>
              <a:t>, bude podliehať zníženej DPH sadbze </a:t>
            </a:r>
            <a:r>
              <a:rPr lang="sk-SK" sz="2000" u="sng" dirty="0">
                <a:solidFill>
                  <a:srgbClr val="000000"/>
                </a:solidFill>
                <a:effectLst/>
                <a:latin typeface="Arial"/>
                <a:cs typeface="Arial"/>
              </a:rPr>
              <a:t>vo výške 10%</a:t>
            </a:r>
            <a:r>
              <a:rPr lang="sk-SK" sz="2000" u="sng" dirty="0" smtClean="0">
                <a:solidFill>
                  <a:srgbClr val="000000"/>
                </a:solidFill>
                <a:effectLst/>
                <a:latin typeface="Arial"/>
                <a:cs typeface="Arial"/>
              </a:rPr>
              <a:t>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990402" y="1004766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5" name="Obrázok 2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430" y="227494"/>
            <a:ext cx="8757767" cy="1146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88181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7428" y="1448321"/>
            <a:ext cx="7583488" cy="562771"/>
          </a:xfrm>
        </p:spPr>
        <p:txBody>
          <a:bodyPr/>
          <a:lstStyle/>
          <a:p>
            <a:pPr algn="l"/>
            <a:r>
              <a:rPr lang="sk-SK" sz="4000" dirty="0" smtClean="0">
                <a:solidFill>
                  <a:schemeClr val="tx1"/>
                </a:solidFill>
              </a:rPr>
              <a:t>DPH aspekt </a:t>
            </a:r>
            <a:r>
              <a:rPr lang="sk-SK" sz="3200" dirty="0" smtClean="0">
                <a:solidFill>
                  <a:schemeClr val="tx1"/>
                </a:solidFill>
              </a:rPr>
              <a:t>– </a:t>
            </a:r>
            <a:r>
              <a:rPr lang="sk-SK" sz="2800" dirty="0" smtClean="0">
                <a:solidFill>
                  <a:schemeClr val="tx1"/>
                </a:solidFill>
              </a:rPr>
              <a:t>FO iná ako zdaniteľná</a:t>
            </a:r>
            <a:endParaRPr lang="sk-SK" sz="3200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746" y="2011092"/>
            <a:ext cx="8852451" cy="4563622"/>
          </a:xfrm>
        </p:spPr>
        <p:txBody>
          <a:bodyPr>
            <a:noAutofit/>
          </a:bodyPr>
          <a:lstStyle/>
          <a:p>
            <a:pPr algn="just"/>
            <a:r>
              <a:rPr lang="sk-SK" sz="1800" b="1" dirty="0" smtClean="0">
                <a:solidFill>
                  <a:srgbClr val="0033CC"/>
                </a:solidFill>
                <a:effectLst/>
                <a:latin typeface="Arial"/>
                <a:cs typeface="Arial"/>
              </a:rPr>
              <a:t>Príklad: </a:t>
            </a:r>
            <a:r>
              <a:rPr lang="sk-SK" sz="1800" dirty="0" smtClean="0">
                <a:solidFill>
                  <a:srgbClr val="000000"/>
                </a:solidFill>
                <a:effectLst/>
                <a:latin typeface="Arial"/>
                <a:cs typeface="Arial"/>
              </a:rPr>
              <a:t>Ak RSP vystavuje faktúru na obec - môže si uplatniť zníženú sadzbu DPH, ak je obec platcom DPH?</a:t>
            </a:r>
          </a:p>
          <a:p>
            <a:pPr lvl="0" algn="just"/>
            <a:endParaRPr lang="sk-SK" sz="1800" dirty="0" smtClean="0">
              <a:solidFill>
                <a:srgbClr val="000000"/>
              </a:solidFill>
              <a:effectLst/>
              <a:latin typeface="Arial"/>
              <a:cs typeface="Arial"/>
            </a:endParaRPr>
          </a:p>
          <a:p>
            <a:pPr lvl="0" algn="just"/>
            <a:r>
              <a:rPr lang="sk-SK" sz="1800" b="1" dirty="0" smtClean="0">
                <a:solidFill>
                  <a:srgbClr val="000000"/>
                </a:solidFill>
                <a:effectLst/>
                <a:latin typeface="Arial"/>
                <a:cs typeface="Arial"/>
              </a:rPr>
              <a:t>Odpoveď: </a:t>
            </a:r>
            <a:r>
              <a:rPr lang="sk-SK" sz="1800" dirty="0" smtClean="0">
                <a:solidFill>
                  <a:srgbClr val="000000"/>
                </a:solidFill>
                <a:effectLst/>
                <a:latin typeface="Arial"/>
                <a:cs typeface="Arial"/>
              </a:rPr>
              <a:t>vždy </a:t>
            </a:r>
            <a:r>
              <a:rPr lang="sk-SK" sz="1800" dirty="0">
                <a:solidFill>
                  <a:srgbClr val="000000"/>
                </a:solidFill>
                <a:effectLst/>
                <a:latin typeface="Arial"/>
                <a:cs typeface="Arial"/>
              </a:rPr>
              <a:t>je dôsledné podrobne rozlíšiť postavenie príjemcu tovaru/služby v kontexte definície zdaniteľnej osoby</a:t>
            </a:r>
            <a:r>
              <a:rPr lang="en-GB" sz="1800" dirty="0">
                <a:solidFill>
                  <a:srgbClr val="000000"/>
                </a:solidFill>
                <a:effectLst/>
                <a:latin typeface="Arial"/>
                <a:cs typeface="Arial"/>
              </a:rPr>
              <a:t> </a:t>
            </a:r>
            <a:endParaRPr lang="sk-SK" sz="1800" dirty="0" smtClean="0">
              <a:solidFill>
                <a:srgbClr val="000000"/>
              </a:solidFill>
              <a:effectLst/>
              <a:latin typeface="Arial"/>
              <a:cs typeface="Arial"/>
            </a:endParaRPr>
          </a:p>
          <a:p>
            <a:pPr marL="285750" lvl="0" indent="-285750" algn="just">
              <a:buFontTx/>
              <a:buChar char="-"/>
            </a:pPr>
            <a:r>
              <a:rPr lang="sk-SK" sz="1800" b="1" i="1" u="sng" dirty="0" smtClean="0">
                <a:solidFill>
                  <a:srgbClr val="000000"/>
                </a:solidFill>
                <a:latin typeface="Arial"/>
                <a:cs typeface="Arial"/>
              </a:rPr>
              <a:t>Ak obec príjme zdaniteľné plnenie od RSP v rozsahu činnosti vykonávanej v súvislosti s plnením jej hlavných úloh, na plnenie ktorých boli zriadené </a:t>
            </a:r>
            <a:r>
              <a:rPr lang="sk-SK" sz="1800" b="1" i="1" u="sng" dirty="0">
                <a:solidFill>
                  <a:srgbClr val="000000"/>
                </a:solidFill>
                <a:latin typeface="Arial"/>
                <a:cs typeface="Arial"/>
              </a:rPr>
              <a:t>(výkon </a:t>
            </a:r>
            <a:r>
              <a:rPr lang="sk-SK" sz="1800" b="1" i="1" u="sng" dirty="0" smtClean="0">
                <a:solidFill>
                  <a:srgbClr val="000000"/>
                </a:solidFill>
                <a:latin typeface="Arial"/>
                <a:cs typeface="Arial"/>
              </a:rPr>
              <a:t>samosprávy, a pri ktorých vystupujú ako orgány verejnej moci – (oprávnený príjemca je osoba iná ako zdaniteľná) – možnosť zníženej 10% DPH sadzby</a:t>
            </a:r>
          </a:p>
          <a:p>
            <a:pPr marL="285750" lvl="0" indent="-285750" algn="just">
              <a:buFontTx/>
              <a:buChar char="-"/>
            </a:pPr>
            <a:r>
              <a:rPr lang="sk-SK" sz="1800" b="1" i="1" u="sng" dirty="0">
                <a:solidFill>
                  <a:srgbClr val="000000"/>
                </a:solidFill>
                <a:latin typeface="Arial"/>
                <a:cs typeface="Arial"/>
              </a:rPr>
              <a:t>Ak obec príjme zdaniteľné plnenie od RSP </a:t>
            </a:r>
            <a:r>
              <a:rPr lang="sk-SK" sz="1800" b="1" i="1" u="sng" dirty="0" smtClean="0">
                <a:solidFill>
                  <a:srgbClr val="000000"/>
                </a:solidFill>
                <a:latin typeface="Arial"/>
                <a:cs typeface="Arial"/>
              </a:rPr>
              <a:t>v rámci svojej podnikateľskej činnosti (oprávnený </a:t>
            </a:r>
            <a:r>
              <a:rPr lang="sk-SK" sz="1800" b="1" i="1" u="sng" dirty="0">
                <a:solidFill>
                  <a:srgbClr val="000000"/>
                </a:solidFill>
                <a:latin typeface="Arial"/>
                <a:cs typeface="Arial"/>
              </a:rPr>
              <a:t>príjemca je </a:t>
            </a:r>
            <a:r>
              <a:rPr lang="sk-SK" sz="1800" b="1" i="1" u="sng" dirty="0" smtClean="0">
                <a:solidFill>
                  <a:srgbClr val="000000"/>
                </a:solidFill>
                <a:latin typeface="Arial"/>
                <a:cs typeface="Arial"/>
              </a:rPr>
              <a:t>osoba zdaniteľná ) – základná 20% DPH sadzby</a:t>
            </a:r>
            <a:endParaRPr lang="sk-SK" sz="1800" dirty="0">
              <a:solidFill>
                <a:srgbClr val="000000"/>
              </a:solidFill>
              <a:effectLst/>
              <a:latin typeface="Arial"/>
              <a:cs typeface="Aria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90402" y="1004766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5" name="Obrázok 2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430" y="227494"/>
            <a:ext cx="8757767" cy="1146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81273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7428" y="1448321"/>
            <a:ext cx="7583488" cy="562771"/>
          </a:xfrm>
        </p:spPr>
        <p:txBody>
          <a:bodyPr/>
          <a:lstStyle/>
          <a:p>
            <a:pPr algn="l"/>
            <a:r>
              <a:rPr lang="sk-SK" sz="4000" dirty="0">
                <a:solidFill>
                  <a:schemeClr val="tx1"/>
                </a:solidFill>
              </a:rPr>
              <a:t>DPH aspekt </a:t>
            </a:r>
            <a:endParaRPr lang="sk-SK" sz="2800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746" y="2011092"/>
            <a:ext cx="8852451" cy="4711441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sk-SK" sz="2000" b="1" dirty="0" smtClean="0">
                <a:solidFill>
                  <a:srgbClr val="0033CC"/>
                </a:solidFill>
                <a:effectLst/>
                <a:latin typeface="Arial"/>
                <a:cs typeface="Arial"/>
              </a:rPr>
              <a:t>Príklad</a:t>
            </a:r>
            <a:r>
              <a:rPr lang="sk-SK" sz="2000" dirty="0" smtClean="0">
                <a:solidFill>
                  <a:srgbClr val="0033CC"/>
                </a:solidFill>
                <a:effectLst/>
                <a:latin typeface="Arial"/>
                <a:cs typeface="Arial"/>
              </a:rPr>
              <a:t>: </a:t>
            </a:r>
            <a:r>
              <a:rPr lang="sk-SK" sz="2000" b="1" dirty="0" smtClean="0">
                <a:solidFill>
                  <a:schemeClr val="tx1"/>
                </a:solidFill>
                <a:effectLst/>
                <a:latin typeface="Arial"/>
                <a:cs typeface="Arial"/>
              </a:rPr>
              <a:t>Zdaniteľné plnenia medzi 2 RSP</a:t>
            </a:r>
            <a:r>
              <a:rPr lang="sk-SK" sz="2000" dirty="0">
                <a:solidFill>
                  <a:schemeClr val="tx1"/>
                </a:solidFill>
                <a:effectLst/>
                <a:latin typeface="Arial"/>
                <a:cs typeface="Arial"/>
              </a:rPr>
              <a:t> </a:t>
            </a:r>
            <a:endParaRPr lang="en-GB" sz="2000" dirty="0">
              <a:solidFill>
                <a:schemeClr val="tx1"/>
              </a:solidFill>
              <a:effectLst/>
              <a:latin typeface="Arial"/>
              <a:cs typeface="Arial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sk-SK" sz="2000" dirty="0" smtClean="0">
              <a:solidFill>
                <a:srgbClr val="000000"/>
              </a:solidFill>
              <a:effectLst/>
              <a:latin typeface="Arial"/>
              <a:cs typeface="Arial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sk-SK" sz="2000" dirty="0" smtClean="0">
                <a:solidFill>
                  <a:srgbClr val="000000"/>
                </a:solidFill>
                <a:effectLst/>
                <a:latin typeface="Arial"/>
                <a:cs typeface="Arial"/>
              </a:rPr>
              <a:t>V</a:t>
            </a:r>
            <a:r>
              <a:rPr lang="sk-SK" sz="2000" dirty="0">
                <a:solidFill>
                  <a:srgbClr val="000000"/>
                </a:solidFill>
                <a:effectLst/>
                <a:latin typeface="Arial"/>
                <a:cs typeface="Arial"/>
              </a:rPr>
              <a:t> prípade dodania zdaniteľného plnenia pre iný RSP máme za to, že iný RSP bude prijímať akékoľvek zdaniteľné plnenia výlučne v postavení zdaniteľnej osoby a nie v postavení inej ako zdaniteľnej osoby, čo má za následok, že v takomto prípade </a:t>
            </a:r>
            <a:r>
              <a:rPr lang="sk-SK" sz="2000" b="1" dirty="0">
                <a:solidFill>
                  <a:srgbClr val="000000"/>
                </a:solidFill>
                <a:effectLst/>
                <a:latin typeface="Arial"/>
                <a:cs typeface="Arial"/>
              </a:rPr>
              <a:t>neprichádza vôbec do úvahy možnosť uplatnenia zníženej </a:t>
            </a:r>
            <a:r>
              <a:rPr lang="sk-SK" sz="2000" b="1" dirty="0" smtClean="0">
                <a:solidFill>
                  <a:srgbClr val="000000"/>
                </a:solidFill>
                <a:effectLst/>
                <a:latin typeface="Arial"/>
                <a:cs typeface="Arial"/>
              </a:rPr>
              <a:t>sadzby </a:t>
            </a:r>
            <a:r>
              <a:rPr lang="sk-SK" sz="2000" b="1" dirty="0">
                <a:solidFill>
                  <a:srgbClr val="000000"/>
                </a:solidFill>
                <a:effectLst/>
                <a:latin typeface="Arial"/>
                <a:cs typeface="Arial"/>
              </a:rPr>
              <a:t>DPH vo výšky 10%.</a:t>
            </a:r>
            <a:endParaRPr lang="en-GB" sz="2000" b="1" dirty="0">
              <a:solidFill>
                <a:srgbClr val="000000"/>
              </a:solidFill>
              <a:effectLst/>
              <a:latin typeface="Arial"/>
              <a:cs typeface="Arial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sk-SK" sz="2000" dirty="0">
              <a:solidFill>
                <a:srgbClr val="000000"/>
              </a:solidFill>
              <a:effectLst/>
              <a:latin typeface="Arial"/>
              <a:cs typeface="Arial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en-GB" sz="1800" dirty="0">
              <a:solidFill>
                <a:srgbClr val="000000"/>
              </a:solidFill>
              <a:effectLst/>
              <a:latin typeface="Arial"/>
              <a:cs typeface="Aria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90402" y="1004766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5" name="Obrázok 2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430" y="227494"/>
            <a:ext cx="8757767" cy="1146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4063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7428" y="1448321"/>
            <a:ext cx="7583488" cy="562771"/>
          </a:xfrm>
        </p:spPr>
        <p:txBody>
          <a:bodyPr/>
          <a:lstStyle/>
          <a:p>
            <a:pPr algn="l"/>
            <a:r>
              <a:rPr lang="sk-SK" sz="4000" dirty="0">
                <a:solidFill>
                  <a:schemeClr val="accent5"/>
                </a:solidFill>
              </a:rPr>
              <a:t>DPH aspekt </a:t>
            </a:r>
            <a:endParaRPr lang="sk-SK" sz="2800" dirty="0">
              <a:solidFill>
                <a:schemeClr val="accent5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746" y="2011092"/>
            <a:ext cx="8852451" cy="4711441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sk-SK" sz="2000" b="1" dirty="0" smtClean="0">
                <a:solidFill>
                  <a:srgbClr val="0033CC"/>
                </a:solidFill>
                <a:effectLst/>
                <a:latin typeface="Arial"/>
                <a:cs typeface="Arial"/>
              </a:rPr>
              <a:t>Príklad</a:t>
            </a:r>
            <a:r>
              <a:rPr lang="sk-SK" sz="2000" dirty="0" smtClean="0">
                <a:solidFill>
                  <a:srgbClr val="0033CC"/>
                </a:solidFill>
                <a:effectLst/>
                <a:latin typeface="Arial"/>
                <a:cs typeface="Arial"/>
              </a:rPr>
              <a:t>: </a:t>
            </a:r>
            <a:r>
              <a:rPr lang="sk-SK" sz="2000" dirty="0" smtClean="0">
                <a:solidFill>
                  <a:schemeClr val="tx1"/>
                </a:solidFill>
                <a:effectLst/>
                <a:latin typeface="Arial"/>
                <a:cs typeface="Arial"/>
              </a:rPr>
              <a:t> </a:t>
            </a:r>
            <a:r>
              <a:rPr lang="sk-SK" sz="2000" b="1" dirty="0" smtClean="0">
                <a:solidFill>
                  <a:schemeClr val="tx1"/>
                </a:solidFill>
                <a:effectLst/>
                <a:latin typeface="Arial"/>
                <a:cs typeface="Arial"/>
              </a:rPr>
              <a:t>Rozlíšenia </a:t>
            </a:r>
            <a:r>
              <a:rPr lang="sk-SK" sz="2000" b="1" dirty="0">
                <a:solidFill>
                  <a:schemeClr val="tx1"/>
                </a:solidFill>
                <a:effectLst/>
                <a:latin typeface="Arial"/>
                <a:cs typeface="Arial"/>
              </a:rPr>
              <a:t>postavenia oprávneného </a:t>
            </a:r>
            <a:r>
              <a:rPr lang="sk-SK" sz="2000" b="1" dirty="0" smtClean="0">
                <a:solidFill>
                  <a:schemeClr val="tx1"/>
                </a:solidFill>
                <a:effectLst/>
                <a:latin typeface="Arial"/>
                <a:cs typeface="Arial"/>
              </a:rPr>
              <a:t>príjemcu v praxi pre RSP</a:t>
            </a:r>
            <a:endParaRPr lang="sk-SK" sz="2000" b="1" dirty="0">
              <a:solidFill>
                <a:schemeClr val="tx1"/>
              </a:solidFill>
              <a:effectLst/>
              <a:latin typeface="Arial"/>
              <a:cs typeface="Arial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en-GB" sz="2000" dirty="0" smtClean="0">
              <a:solidFill>
                <a:schemeClr val="tx1"/>
              </a:solidFill>
              <a:effectLst/>
              <a:latin typeface="Arial"/>
              <a:cs typeface="Arial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sk-SK" sz="2000" dirty="0" smtClean="0">
                <a:solidFill>
                  <a:srgbClr val="000000"/>
                </a:solidFill>
                <a:effectLst/>
                <a:latin typeface="Arial"/>
                <a:cs typeface="Arial"/>
              </a:rPr>
              <a:t>- Tá istá zdaniteľná osoba </a:t>
            </a:r>
            <a:r>
              <a:rPr lang="sk-SK" sz="2000" dirty="0">
                <a:solidFill>
                  <a:srgbClr val="000000"/>
                </a:solidFill>
                <a:effectLst/>
                <a:latin typeface="Arial"/>
                <a:cs typeface="Arial"/>
              </a:rPr>
              <a:t>môže prijímať zdaniteľné plnenie od RSP raz v postavení zdaniteľnej osoby, iný raz v postavení inej ako zdaniteľnej osoby. </a:t>
            </a:r>
            <a:endParaRPr lang="sk-SK" sz="2000" dirty="0" smtClean="0">
              <a:solidFill>
                <a:srgbClr val="000000"/>
              </a:solidFill>
              <a:effectLst/>
              <a:latin typeface="Arial"/>
              <a:cs typeface="Arial"/>
            </a:endParaRPr>
          </a:p>
          <a:p>
            <a:pPr algn="just"/>
            <a:r>
              <a:rPr lang="sk-SK" sz="1800" dirty="0" smtClean="0">
                <a:solidFill>
                  <a:srgbClr val="000000"/>
                </a:solidFill>
                <a:effectLst/>
                <a:latin typeface="Arial"/>
                <a:cs typeface="Arial"/>
              </a:rPr>
              <a:t>a) RSP </a:t>
            </a:r>
            <a:r>
              <a:rPr lang="sk-SK" sz="1800" dirty="0">
                <a:solidFill>
                  <a:srgbClr val="000000"/>
                </a:solidFill>
                <a:effectLst/>
                <a:latin typeface="Arial"/>
                <a:cs typeface="Arial"/>
              </a:rPr>
              <a:t>bude poskytovať ubytovacie služby pre </a:t>
            </a:r>
            <a:r>
              <a:rPr lang="sk-SK" sz="1800" b="1" dirty="0">
                <a:solidFill>
                  <a:srgbClr val="0033CC"/>
                </a:solidFill>
                <a:effectLst/>
                <a:latin typeface="Arial"/>
                <a:cs typeface="Arial"/>
              </a:rPr>
              <a:t>FO, ktorá si dá upratať byt, </a:t>
            </a:r>
            <a:r>
              <a:rPr lang="sk-SK" sz="1800" b="1" dirty="0" smtClean="0">
                <a:solidFill>
                  <a:srgbClr val="0033CC"/>
                </a:solidFill>
                <a:effectLst/>
                <a:latin typeface="Arial"/>
                <a:cs typeface="Arial"/>
              </a:rPr>
              <a:t>v ktorom </a:t>
            </a:r>
            <a:r>
              <a:rPr lang="sk-SK" sz="1800" b="1" dirty="0">
                <a:solidFill>
                  <a:srgbClr val="0033CC"/>
                </a:solidFill>
                <a:effectLst/>
                <a:latin typeface="Arial"/>
                <a:cs typeface="Arial"/>
              </a:rPr>
              <a:t>býva.</a:t>
            </a:r>
            <a:r>
              <a:rPr lang="sk-SK" sz="1800" dirty="0">
                <a:solidFill>
                  <a:srgbClr val="000000"/>
                </a:solidFill>
                <a:effectLst/>
                <a:latin typeface="Arial"/>
                <a:cs typeface="Arial"/>
              </a:rPr>
              <a:t> </a:t>
            </a:r>
            <a:r>
              <a:rPr lang="sk-SK" sz="1800" dirty="0" smtClean="0">
                <a:solidFill>
                  <a:srgbClr val="000000"/>
                </a:solidFill>
                <a:effectLst/>
                <a:latin typeface="Arial"/>
                <a:cs typeface="Arial"/>
              </a:rPr>
              <a:t>V takomto prípade </a:t>
            </a:r>
            <a:r>
              <a:rPr lang="sk-SK" sz="1800" dirty="0">
                <a:solidFill>
                  <a:srgbClr val="000000"/>
                </a:solidFill>
                <a:effectLst/>
                <a:latin typeface="Arial"/>
                <a:cs typeface="Arial"/>
              </a:rPr>
              <a:t>bude </a:t>
            </a:r>
            <a:r>
              <a:rPr lang="sk-SK" sz="1800" b="1" dirty="0">
                <a:solidFill>
                  <a:srgbClr val="000000"/>
                </a:solidFill>
                <a:effectLst/>
                <a:latin typeface="Arial"/>
                <a:cs typeface="Arial"/>
              </a:rPr>
              <a:t>FO v postavení oprávneného príjemcu, ktorý prijíma služby pre svoju vlastnú „spotrebu</a:t>
            </a:r>
            <a:r>
              <a:rPr lang="sk-SK" sz="1800" dirty="0">
                <a:solidFill>
                  <a:srgbClr val="000000"/>
                </a:solidFill>
                <a:effectLst/>
                <a:latin typeface="Arial"/>
                <a:cs typeface="Arial"/>
              </a:rPr>
              <a:t>“, vo svoj vlastný prospech, a teda koná v postavení inej ako zdaniteľnej osoby, čo by znamenalo, že RSP môže na upratovacie služby uplatniť zníženú </a:t>
            </a:r>
            <a:r>
              <a:rPr lang="sk-SK" sz="1800" b="1" dirty="0">
                <a:solidFill>
                  <a:srgbClr val="000000"/>
                </a:solidFill>
                <a:effectLst/>
                <a:latin typeface="Arial"/>
                <a:cs typeface="Arial"/>
              </a:rPr>
              <a:t>DPH sadzbu vo výške 10%</a:t>
            </a:r>
            <a:r>
              <a:rPr lang="sk-SK" sz="1800" dirty="0">
                <a:solidFill>
                  <a:srgbClr val="000000"/>
                </a:solidFill>
                <a:effectLst/>
                <a:latin typeface="Arial"/>
                <a:cs typeface="Arial"/>
              </a:rPr>
              <a:t>. </a:t>
            </a:r>
            <a:endParaRPr lang="sk-SK" sz="1800" dirty="0" smtClean="0">
              <a:solidFill>
                <a:srgbClr val="000000"/>
              </a:solidFill>
              <a:effectLst/>
              <a:latin typeface="Arial"/>
              <a:cs typeface="Arial"/>
            </a:endParaRPr>
          </a:p>
          <a:p>
            <a:pPr algn="just"/>
            <a:r>
              <a:rPr lang="sk-SK" sz="1800" dirty="0" smtClean="0">
                <a:solidFill>
                  <a:srgbClr val="000000"/>
                </a:solidFill>
                <a:effectLst/>
                <a:latin typeface="Arial"/>
                <a:cs typeface="Arial"/>
              </a:rPr>
              <a:t>b) Ak </a:t>
            </a:r>
            <a:r>
              <a:rPr lang="sk-SK" sz="1800" dirty="0">
                <a:solidFill>
                  <a:srgbClr val="000000"/>
                </a:solidFill>
                <a:effectLst/>
                <a:latin typeface="Arial"/>
                <a:cs typeface="Arial"/>
              </a:rPr>
              <a:t>by si však tá istá FO objednala od RSP upratovacie služby na </a:t>
            </a:r>
            <a:r>
              <a:rPr lang="sk-SK" sz="1800" dirty="0">
                <a:solidFill>
                  <a:srgbClr val="0033CC"/>
                </a:solidFill>
                <a:effectLst/>
                <a:latin typeface="Arial"/>
                <a:cs typeface="Arial"/>
              </a:rPr>
              <a:t>upratanie bytu, ktorý </a:t>
            </a:r>
            <a:r>
              <a:rPr lang="sk-SK" sz="1800" dirty="0" smtClean="0">
                <a:solidFill>
                  <a:srgbClr val="0033CC"/>
                </a:solidFill>
                <a:effectLst/>
                <a:latin typeface="Arial"/>
                <a:cs typeface="Arial"/>
              </a:rPr>
              <a:t>FO prenajíma</a:t>
            </a:r>
            <a:r>
              <a:rPr lang="sk-SK" sz="1800" dirty="0">
                <a:solidFill>
                  <a:srgbClr val="000000"/>
                </a:solidFill>
                <a:effectLst/>
                <a:latin typeface="Arial"/>
                <a:cs typeface="Arial"/>
              </a:rPr>
              <a:t>, v takomto prípade ide z jej strany o využívanie nehmotného majetku na účel dosahovania príjmu z tohto majetku, ktoré sa považuje za ekonomickú činnosť, a teda táto FO bude prijímať upratovacie služby v postavení zdaniteľnej osoby, kedy RSP nemôže využiť zníženú 10%-nú DPH sadzbu, ale fakturovať bude zo základnou </a:t>
            </a:r>
            <a:r>
              <a:rPr lang="sk-SK" sz="1800" b="1" dirty="0">
                <a:solidFill>
                  <a:srgbClr val="000000"/>
                </a:solidFill>
                <a:effectLst/>
                <a:latin typeface="Arial"/>
                <a:cs typeface="Arial"/>
              </a:rPr>
              <a:t>20%-nou DPH sadzb</a:t>
            </a:r>
            <a:r>
              <a:rPr lang="sk-SK" sz="1800" dirty="0">
                <a:solidFill>
                  <a:srgbClr val="000000"/>
                </a:solidFill>
                <a:effectLst/>
                <a:latin typeface="Arial"/>
                <a:cs typeface="Arial"/>
              </a:rPr>
              <a:t>ou. </a:t>
            </a:r>
          </a:p>
          <a:p>
            <a:pPr marL="342900" indent="-342900" algn="just">
              <a:buFontTx/>
              <a:buChar char="-"/>
            </a:pPr>
            <a:endParaRPr lang="sk-SK" sz="1800" dirty="0">
              <a:solidFill>
                <a:srgbClr val="000000"/>
              </a:solidFill>
              <a:effectLst/>
              <a:latin typeface="Arial"/>
              <a:cs typeface="Arial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sk-SK" sz="1800" dirty="0">
              <a:solidFill>
                <a:srgbClr val="000000"/>
              </a:solidFill>
              <a:effectLst/>
              <a:latin typeface="Arial"/>
              <a:cs typeface="Arial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en-GB" sz="1600" dirty="0">
              <a:solidFill>
                <a:srgbClr val="000000"/>
              </a:solidFill>
              <a:effectLst/>
              <a:latin typeface="Arial"/>
              <a:cs typeface="Aria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90402" y="1004766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5" name="Obrázok 2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430" y="227494"/>
            <a:ext cx="8757767" cy="1146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46520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7428" y="1448321"/>
            <a:ext cx="7583488" cy="562771"/>
          </a:xfrm>
        </p:spPr>
        <p:txBody>
          <a:bodyPr/>
          <a:lstStyle/>
          <a:p>
            <a:pPr algn="l"/>
            <a:r>
              <a:rPr lang="sk-SK" sz="4000" dirty="0">
                <a:solidFill>
                  <a:schemeClr val="accent5"/>
                </a:solidFill>
              </a:rPr>
              <a:t>DPH aspekt </a:t>
            </a:r>
            <a:endParaRPr lang="sk-SK" sz="2800" dirty="0">
              <a:solidFill>
                <a:schemeClr val="accent5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746" y="2011092"/>
            <a:ext cx="8852451" cy="4711441"/>
          </a:xfrm>
        </p:spPr>
        <p:txBody>
          <a:bodyPr>
            <a:noAutofit/>
          </a:bodyPr>
          <a:lstStyle/>
          <a:p>
            <a:pPr algn="just"/>
            <a:r>
              <a:rPr lang="sk-SK" sz="2000" b="1" i="1" dirty="0" smtClean="0">
                <a:solidFill>
                  <a:schemeClr val="tx1"/>
                </a:solidFill>
                <a:effectLst/>
                <a:latin typeface="Arial"/>
                <a:cs typeface="Arial"/>
              </a:rPr>
              <a:t>Ako má pristupovať k rozlišovaniu oprávneného príjemcu („OP“) RSP? Ako bude vedieť rozlíšiť postavenie svojho odberateľa/oprávneného príjemcu v kontexte postavenia osoby, v ktorom prijíma zdaniteľné plnenie? </a:t>
            </a:r>
            <a:endParaRPr lang="sk-SK" sz="2000" dirty="0" smtClean="0">
              <a:solidFill>
                <a:schemeClr val="tx1"/>
              </a:solidFill>
              <a:effectLst/>
              <a:latin typeface="Arial"/>
              <a:cs typeface="Arial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sk-SK" sz="2000" dirty="0" smtClean="0">
              <a:solidFill>
                <a:srgbClr val="000000"/>
              </a:solidFill>
              <a:effectLst/>
              <a:latin typeface="Arial"/>
              <a:cs typeface="Arial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sk-SK" sz="1800" dirty="0" smtClean="0">
                <a:solidFill>
                  <a:srgbClr val="000000"/>
                </a:solidFill>
                <a:effectLst/>
                <a:latin typeface="Arial"/>
                <a:cs typeface="Arial"/>
              </a:rPr>
              <a:t>- §69 ods.1 ZDPH - </a:t>
            </a:r>
            <a:r>
              <a:rPr lang="sk-SK" sz="1800" dirty="0">
                <a:solidFill>
                  <a:srgbClr val="000000"/>
                </a:solidFill>
                <a:effectLst/>
                <a:latin typeface="Arial"/>
                <a:cs typeface="Arial"/>
              </a:rPr>
              <a:t>Osobou povinnou platiť daň správcovi dane pri dodaní tovaru alebo služby v tuzemsku je RSP, ktorý odvádza DPH správcovi dane, ale </a:t>
            </a:r>
            <a:r>
              <a:rPr lang="sk-SK" sz="1800" b="1" dirty="0">
                <a:solidFill>
                  <a:srgbClr val="000000"/>
                </a:solidFill>
                <a:effectLst/>
                <a:latin typeface="Arial"/>
                <a:cs typeface="Arial"/>
              </a:rPr>
              <a:t>DPH je v podobe daňového bremena znášaná priamo odberateľom, nakoľko navyšuje finálnu cenu zdaniteľného plnenia</a:t>
            </a:r>
            <a:r>
              <a:rPr lang="sk-SK" sz="1800" dirty="0">
                <a:solidFill>
                  <a:srgbClr val="000000"/>
                </a:solidFill>
                <a:effectLst/>
                <a:latin typeface="Arial"/>
                <a:cs typeface="Arial"/>
              </a:rPr>
              <a:t> pre kupujúceho/odberateľa</a:t>
            </a:r>
            <a:r>
              <a:rPr lang="sk-SK" sz="1800" dirty="0" smtClean="0">
                <a:solidFill>
                  <a:srgbClr val="000000"/>
                </a:solidFill>
                <a:effectLst/>
                <a:latin typeface="Arial"/>
                <a:cs typeface="Arial"/>
              </a:rPr>
              <a:t>/OP</a:t>
            </a:r>
            <a:endParaRPr lang="sk-SK" sz="1800" dirty="0">
              <a:solidFill>
                <a:srgbClr val="000000"/>
              </a:solidFill>
              <a:effectLst/>
              <a:latin typeface="Arial"/>
              <a:cs typeface="Arial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sk-SK" sz="1800" dirty="0">
              <a:solidFill>
                <a:srgbClr val="000000"/>
              </a:solidFill>
              <a:effectLst/>
              <a:latin typeface="Arial"/>
              <a:cs typeface="Arial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sk-SK" sz="1800" dirty="0">
                <a:solidFill>
                  <a:srgbClr val="000000"/>
                </a:solidFill>
                <a:effectLst/>
                <a:latin typeface="Arial"/>
                <a:cs typeface="Arial"/>
              </a:rPr>
              <a:t>Ak RSP nebude vedieť jednoznačne preukázať postavenie odberateľa, t.j. nebude vedieť </a:t>
            </a:r>
            <a:r>
              <a:rPr lang="sk-SK" sz="1800" dirty="0" smtClean="0">
                <a:solidFill>
                  <a:srgbClr val="000000"/>
                </a:solidFill>
                <a:effectLst/>
                <a:latin typeface="Arial"/>
                <a:cs typeface="Arial"/>
              </a:rPr>
              <a:t>rozlíšit,̌ v akom </a:t>
            </a:r>
            <a:r>
              <a:rPr lang="sk-SK" sz="1800" dirty="0">
                <a:solidFill>
                  <a:srgbClr val="000000"/>
                </a:solidFill>
                <a:effectLst/>
                <a:latin typeface="Arial"/>
                <a:cs typeface="Arial"/>
              </a:rPr>
              <a:t>postavení príjemca prijíma jeho zdaniteľné plnenie, </a:t>
            </a:r>
            <a:r>
              <a:rPr lang="sk-SK" sz="1800" dirty="0" smtClean="0">
                <a:solidFill>
                  <a:srgbClr val="000000"/>
                </a:solidFill>
                <a:effectLst/>
                <a:latin typeface="Arial"/>
                <a:cs typeface="Arial"/>
              </a:rPr>
              <a:t>odporúčali by zaťažiť zdaniteľné plnenia s použitým štandardnej základnej </a:t>
            </a:r>
            <a:r>
              <a:rPr lang="sk-SK" sz="1800" dirty="0">
                <a:solidFill>
                  <a:srgbClr val="000000"/>
                </a:solidFill>
                <a:effectLst/>
                <a:latin typeface="Arial"/>
                <a:cs typeface="Arial"/>
              </a:rPr>
              <a:t>20% DPH sadzby</a:t>
            </a:r>
            <a:r>
              <a:rPr lang="sk-SK" sz="1800" b="1" dirty="0">
                <a:solidFill>
                  <a:srgbClr val="000000"/>
                </a:solidFill>
                <a:effectLst/>
                <a:latin typeface="Arial"/>
                <a:cs typeface="Arial"/>
              </a:rPr>
              <a:t>. Je teda v záujme odberateľa, aby ak chce prijímať tovar/službu za nižšiu finálnu cenu pre neho, aby sa preukázal, že daný tovar/služby prijíma </a:t>
            </a:r>
            <a:r>
              <a:rPr lang="sk-SK" sz="1800" b="1" dirty="0" smtClean="0">
                <a:solidFill>
                  <a:srgbClr val="000000"/>
                </a:solidFill>
                <a:effectLst/>
                <a:latin typeface="Arial"/>
                <a:cs typeface="Arial"/>
              </a:rPr>
              <a:t>v postavení </a:t>
            </a:r>
            <a:r>
              <a:rPr lang="sk-SK" sz="1800" b="1" dirty="0">
                <a:solidFill>
                  <a:srgbClr val="000000"/>
                </a:solidFill>
                <a:effectLst/>
                <a:latin typeface="Arial"/>
                <a:cs typeface="Arial"/>
              </a:rPr>
              <a:t>inom ako zdaniteľná osoba.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sk-SK" sz="1600" dirty="0">
              <a:solidFill>
                <a:srgbClr val="000000"/>
              </a:solidFill>
              <a:effectLst/>
              <a:latin typeface="Arial"/>
              <a:cs typeface="Aria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90402" y="1004766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5" name="Obrázok 2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430" y="227494"/>
            <a:ext cx="8757767" cy="1146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717235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7428" y="1448321"/>
            <a:ext cx="7583488" cy="562771"/>
          </a:xfrm>
        </p:spPr>
        <p:txBody>
          <a:bodyPr/>
          <a:lstStyle/>
          <a:p>
            <a:pPr algn="l"/>
            <a:r>
              <a:rPr lang="sk-SK" sz="4000" dirty="0">
                <a:solidFill>
                  <a:schemeClr val="accent5"/>
                </a:solidFill>
              </a:rPr>
              <a:t>DPH aspekt </a:t>
            </a:r>
            <a:endParaRPr lang="sk-SK" sz="2800" dirty="0">
              <a:solidFill>
                <a:schemeClr val="accent5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887176"/>
            <a:ext cx="9144000" cy="4846908"/>
          </a:xfrm>
        </p:spPr>
        <p:txBody>
          <a:bodyPr>
            <a:noAutofit/>
          </a:bodyPr>
          <a:lstStyle/>
          <a:p>
            <a:pPr algn="just"/>
            <a:r>
              <a:rPr lang="sk-SK" sz="2000" b="1" i="1" dirty="0" smtClean="0">
                <a:solidFill>
                  <a:schemeClr val="tx1"/>
                </a:solidFill>
                <a:effectLst/>
                <a:latin typeface="Arial"/>
                <a:cs typeface="Arial"/>
              </a:rPr>
              <a:t>Potenciálne spôsoby preukazovania postavenia OP</a:t>
            </a:r>
            <a:endParaRPr lang="sk-SK" sz="2000" dirty="0" smtClean="0">
              <a:solidFill>
                <a:schemeClr val="tx1"/>
              </a:solidFill>
              <a:effectLst/>
              <a:latin typeface="Arial"/>
              <a:cs typeface="Arial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sk-SK" sz="800" dirty="0" smtClean="0">
              <a:solidFill>
                <a:srgbClr val="000000"/>
              </a:solidFill>
              <a:effectLst/>
              <a:latin typeface="Arial"/>
              <a:cs typeface="Arial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sk-SK" sz="2000" dirty="0" smtClean="0">
                <a:solidFill>
                  <a:srgbClr val="000000"/>
                </a:solidFill>
                <a:effectLst/>
                <a:latin typeface="Arial"/>
                <a:cs typeface="Arial"/>
              </a:rPr>
              <a:t>1</a:t>
            </a:r>
            <a:r>
              <a:rPr lang="sk-SK" sz="2000" dirty="0">
                <a:solidFill>
                  <a:srgbClr val="000000"/>
                </a:solidFill>
                <a:effectLst/>
                <a:latin typeface="Arial"/>
                <a:cs typeface="Arial"/>
              </a:rPr>
              <a:t>. </a:t>
            </a:r>
            <a:r>
              <a:rPr lang="sk-SK" sz="2000" dirty="0" smtClean="0">
                <a:solidFill>
                  <a:srgbClr val="000000"/>
                </a:solidFill>
                <a:effectLst/>
                <a:latin typeface="Arial"/>
                <a:cs typeface="Arial"/>
              </a:rPr>
              <a:t>RSP bude mať </a:t>
            </a:r>
            <a:r>
              <a:rPr lang="sk-SK" sz="2000" b="1" dirty="0">
                <a:solidFill>
                  <a:srgbClr val="000000"/>
                </a:solidFill>
                <a:effectLst/>
                <a:latin typeface="Arial"/>
                <a:cs typeface="Arial"/>
              </a:rPr>
              <a:t>podpísané čestné prehlásenie od odberateľa</a:t>
            </a:r>
            <a:r>
              <a:rPr lang="sk-SK" sz="2000" dirty="0">
                <a:solidFill>
                  <a:srgbClr val="000000"/>
                </a:solidFill>
                <a:effectLst/>
                <a:latin typeface="Arial"/>
                <a:cs typeface="Arial"/>
              </a:rPr>
              <a:t>, ktorý prijíma jeho zdaniteľné plnenie, </a:t>
            </a:r>
            <a:r>
              <a:rPr lang="sk-SK" sz="2000" dirty="0" smtClean="0">
                <a:solidFill>
                  <a:srgbClr val="000000"/>
                </a:solidFill>
                <a:effectLst/>
                <a:latin typeface="Arial"/>
                <a:cs typeface="Arial"/>
              </a:rPr>
              <a:t>v ktorom </a:t>
            </a:r>
            <a:r>
              <a:rPr lang="sk-SK" sz="2000" dirty="0">
                <a:solidFill>
                  <a:srgbClr val="000000"/>
                </a:solidFill>
                <a:effectLst/>
                <a:latin typeface="Arial"/>
                <a:cs typeface="Arial"/>
              </a:rPr>
              <a:t>odberateľ prehlási, že ho prijíma v postavení nezdaniteľnej osoby. Toto je možné v prípadoch, kedy sa vystavuje faktúra (asi menej realizovateľné pri predaji cez elektronickú pokladnicu, t.j. pri vystavovaní ERP </a:t>
            </a:r>
            <a:r>
              <a:rPr lang="sk-SK" sz="2000" dirty="0" smtClean="0">
                <a:solidFill>
                  <a:srgbClr val="000000"/>
                </a:solidFill>
                <a:effectLst/>
                <a:latin typeface="Arial"/>
                <a:cs typeface="Arial"/>
              </a:rPr>
              <a:t>bločkov).</a:t>
            </a:r>
            <a:endParaRPr lang="sk-SK" sz="2000" b="1" dirty="0">
              <a:effectLst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sk-SK" sz="800" dirty="0">
              <a:solidFill>
                <a:srgbClr val="000000"/>
              </a:solidFill>
              <a:effectLst/>
              <a:latin typeface="Arial"/>
              <a:cs typeface="Arial"/>
            </a:endParaRPr>
          </a:p>
          <a:p>
            <a:pPr algn="just"/>
            <a:r>
              <a:rPr lang="sk-SK" sz="2000" dirty="0" smtClean="0">
                <a:solidFill>
                  <a:srgbClr val="000000"/>
                </a:solidFill>
                <a:effectLst/>
                <a:latin typeface="Arial"/>
                <a:cs typeface="Arial"/>
              </a:rPr>
              <a:t>2. </a:t>
            </a:r>
            <a:r>
              <a:rPr lang="sk-SK" sz="2000" b="1" dirty="0" smtClean="0">
                <a:solidFill>
                  <a:srgbClr val="000000"/>
                </a:solidFill>
                <a:effectLst/>
                <a:latin typeface="Arial"/>
                <a:cs typeface="Arial"/>
              </a:rPr>
              <a:t>Uvedenie </a:t>
            </a:r>
            <a:r>
              <a:rPr lang="sk-SK" sz="2000" b="1" dirty="0">
                <a:solidFill>
                  <a:srgbClr val="000000"/>
                </a:solidFill>
                <a:effectLst/>
                <a:latin typeface="Arial"/>
                <a:cs typeface="Arial"/>
              </a:rPr>
              <a:t>slovnej informácie na faktúre, že odberateľ nemá nárok na odpočítanie DPH resp. odvolávka na skutočnosť, že daný náklad nie je možné považovať za daňový náklad na strane odberateľa</a:t>
            </a:r>
            <a:r>
              <a:rPr lang="sk-SK" sz="2000" dirty="0">
                <a:solidFill>
                  <a:srgbClr val="000000"/>
                </a:solidFill>
                <a:effectLst/>
                <a:latin typeface="Arial"/>
                <a:cs typeface="Arial"/>
              </a:rPr>
              <a:t>. Takáto odvolávka by nepriamo poukazovala na skutočnosť, že odberateľ prijímal toto plnenie v postavení inej ako zdaniteľnej osoby (t.j. na svoju súkromnú spotrebu), a nie je ho možné z pohľadu dane z príjmov uplatniť do daňových nákladov a tiež v prípade, ak by bol platiteľom DPH, nie je možný nárok na odpočet zaplatenej zníženej DPH sadzby.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990402" y="1004766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5" name="Obrázok 2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430" y="227494"/>
            <a:ext cx="8757767" cy="1146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175098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7428" y="1448321"/>
            <a:ext cx="7583488" cy="562771"/>
          </a:xfrm>
        </p:spPr>
        <p:txBody>
          <a:bodyPr/>
          <a:lstStyle/>
          <a:p>
            <a:pPr algn="l"/>
            <a:r>
              <a:rPr lang="sk-SK" sz="4000" dirty="0">
                <a:solidFill>
                  <a:schemeClr val="accent5"/>
                </a:solidFill>
              </a:rPr>
              <a:t>DPH aspekt </a:t>
            </a:r>
            <a:endParaRPr lang="sk-SK" sz="2800" dirty="0">
              <a:solidFill>
                <a:schemeClr val="accent5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887176"/>
            <a:ext cx="9144000" cy="4846908"/>
          </a:xfrm>
        </p:spPr>
        <p:txBody>
          <a:bodyPr>
            <a:noAutofit/>
          </a:bodyPr>
          <a:lstStyle/>
          <a:p>
            <a:pPr algn="just"/>
            <a:endParaRPr lang="sk-SK" sz="2000" b="1" i="1" dirty="0" smtClean="0">
              <a:solidFill>
                <a:schemeClr val="tx1"/>
              </a:solidFill>
              <a:effectLst/>
              <a:latin typeface="Arial"/>
              <a:cs typeface="Arial"/>
            </a:endParaRPr>
          </a:p>
          <a:p>
            <a:pPr algn="just"/>
            <a:r>
              <a:rPr lang="sk-SK" sz="2000" b="1" i="1" dirty="0" smtClean="0">
                <a:solidFill>
                  <a:schemeClr val="tx1"/>
                </a:solidFill>
                <a:effectLst/>
                <a:latin typeface="Arial"/>
                <a:cs typeface="Arial"/>
              </a:rPr>
              <a:t>Potenciálne spôsoby preukazovania postavenia OP</a:t>
            </a:r>
            <a:endParaRPr lang="sk-SK" sz="2000" dirty="0" smtClean="0">
              <a:solidFill>
                <a:schemeClr val="tx1"/>
              </a:solidFill>
              <a:effectLst/>
              <a:latin typeface="Arial"/>
              <a:cs typeface="Arial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sk-SK" sz="800" dirty="0" smtClean="0">
              <a:solidFill>
                <a:srgbClr val="000000"/>
              </a:solidFill>
              <a:effectLst/>
              <a:latin typeface="Arial"/>
              <a:cs typeface="Arial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sk-SK" sz="2000" dirty="0">
              <a:solidFill>
                <a:srgbClr val="000000"/>
              </a:solidFill>
              <a:effectLst/>
              <a:latin typeface="Arial"/>
              <a:cs typeface="Arial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sk-SK" sz="2000" b="1" u="sng" dirty="0" smtClean="0">
                <a:solidFill>
                  <a:srgbClr val="000000"/>
                </a:solidFill>
                <a:effectLst/>
                <a:latin typeface="Arial"/>
                <a:cs typeface="Arial"/>
              </a:rPr>
              <a:t>Záver:</a:t>
            </a:r>
            <a:endParaRPr lang="sk-SK" sz="2000" b="1" u="sng" dirty="0">
              <a:solidFill>
                <a:srgbClr val="000000"/>
              </a:solidFill>
              <a:effectLst/>
              <a:latin typeface="Arial"/>
              <a:cs typeface="Arial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sk-SK" sz="2000" b="1" dirty="0" smtClean="0">
                <a:solidFill>
                  <a:srgbClr val="000000"/>
                </a:solidFill>
                <a:effectLst/>
                <a:latin typeface="Arial"/>
                <a:cs typeface="Arial"/>
              </a:rPr>
              <a:t>Je na </a:t>
            </a:r>
            <a:r>
              <a:rPr lang="sk-SK" sz="2000" b="1" dirty="0">
                <a:solidFill>
                  <a:srgbClr val="000000"/>
                </a:solidFill>
                <a:effectLst/>
                <a:latin typeface="Arial"/>
                <a:cs typeface="Arial"/>
              </a:rPr>
              <a:t>zvážení odberateľa, aby svedomito prehlásil svoje postavenie, v ktorom tovar/službu prijíma, nakoľko výhodnejší DPH režim mu na druhej strane znemožňuje jednak odpočet DPH zaplatenej na vstupe vcene tovaru/služby, ako aj daňovú uznateľnosť vynaloženého nákladu z pohľadu dane z príjmov.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sk-SK" sz="2000" dirty="0">
              <a:solidFill>
                <a:srgbClr val="000000"/>
              </a:solidFill>
              <a:effectLst/>
              <a:latin typeface="Arial"/>
              <a:cs typeface="Aria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90402" y="1004766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5" name="Obrázok 2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430" y="227494"/>
            <a:ext cx="8757767" cy="1146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83022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6429" y="1448321"/>
            <a:ext cx="8757767" cy="562771"/>
          </a:xfrm>
        </p:spPr>
        <p:txBody>
          <a:bodyPr/>
          <a:lstStyle/>
          <a:p>
            <a:pPr algn="l"/>
            <a:r>
              <a:rPr lang="sk-SK" sz="2800" dirty="0" smtClean="0">
                <a:solidFill>
                  <a:srgbClr val="000000"/>
                </a:solidFill>
                <a:cs typeface="Arial"/>
              </a:rPr>
              <a:t> Legislatívne ukotvenie v </a:t>
            </a:r>
            <a:r>
              <a:rPr lang="sk-SK" sz="2800" dirty="0">
                <a:solidFill>
                  <a:srgbClr val="000000"/>
                </a:solidFill>
                <a:effectLst/>
                <a:cs typeface="Arial"/>
              </a:rPr>
              <a:t>§27 ods.2 písm. b</a:t>
            </a:r>
            <a:r>
              <a:rPr lang="sk-SK" sz="2800" dirty="0" smtClean="0">
                <a:solidFill>
                  <a:srgbClr val="000000"/>
                </a:solidFill>
                <a:effectLst/>
                <a:cs typeface="Arial"/>
              </a:rPr>
              <a:t>) ZDPH</a:t>
            </a:r>
            <a:r>
              <a:rPr lang="en-GB" sz="2800" dirty="0" smtClean="0">
                <a:solidFill>
                  <a:srgbClr val="000000"/>
                </a:solidFill>
                <a:effectLst/>
                <a:cs typeface="Arial"/>
              </a:rPr>
              <a:t> </a:t>
            </a:r>
            <a:endParaRPr lang="sk-SK" sz="2800" dirty="0">
              <a:solidFill>
                <a:srgbClr val="000000"/>
              </a:solidFill>
              <a:cs typeface="Arial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746" y="2252132"/>
            <a:ext cx="8852451" cy="4605867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sk-SK" sz="2000" b="1" u="sng" dirty="0" smtClean="0">
                <a:solidFill>
                  <a:srgbClr val="000000"/>
                </a:solidFill>
                <a:latin typeface="Arial"/>
                <a:cs typeface="Arial"/>
              </a:rPr>
              <a:t>Premisy </a:t>
            </a:r>
            <a:r>
              <a:rPr lang="sk-SK" sz="2000" b="1" dirty="0" smtClean="0">
                <a:solidFill>
                  <a:srgbClr val="000000"/>
                </a:solidFill>
                <a:latin typeface="Arial"/>
                <a:cs typeface="Arial"/>
              </a:rPr>
              <a:t>pre uplatnenie zníženej DPH sadzby: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sk-SK" sz="2000" b="1" dirty="0">
                <a:solidFill>
                  <a:srgbClr val="000000"/>
                </a:solidFill>
                <a:effectLst/>
                <a:latin typeface="Arial"/>
                <a:cs typeface="Arial"/>
              </a:rPr>
              <a:t> </a:t>
            </a:r>
            <a:endParaRPr lang="en-GB" sz="2000" dirty="0">
              <a:solidFill>
                <a:srgbClr val="000000"/>
              </a:solidFill>
              <a:effectLst/>
              <a:latin typeface="Arial"/>
              <a:cs typeface="Arial"/>
            </a:endParaRPr>
          </a:p>
          <a:p>
            <a:pPr lvl="0" algn="just">
              <a:lnSpc>
                <a:spcPct val="100000"/>
              </a:lnSpc>
              <a:spcBef>
                <a:spcPts val="0"/>
              </a:spcBef>
            </a:pPr>
            <a:r>
              <a:rPr lang="sk-SK" sz="1800" dirty="0" smtClean="0">
                <a:solidFill>
                  <a:srgbClr val="000000"/>
                </a:solidFill>
                <a:effectLst/>
                <a:latin typeface="Arial"/>
                <a:cs typeface="Arial"/>
              </a:rPr>
              <a:t>a) RSP dodáva</a:t>
            </a:r>
            <a:r>
              <a:rPr lang="sk-SK" sz="1800" dirty="0">
                <a:solidFill>
                  <a:srgbClr val="000000"/>
                </a:solidFill>
                <a:effectLst/>
                <a:latin typeface="Arial"/>
                <a:cs typeface="Arial"/>
              </a:rPr>
              <a:t> tovary a služby </a:t>
            </a:r>
            <a:r>
              <a:rPr lang="sk-SK" sz="1800" u="sng" dirty="0">
                <a:solidFill>
                  <a:srgbClr val="000000"/>
                </a:solidFill>
                <a:effectLst/>
                <a:latin typeface="Arial"/>
                <a:cs typeface="Arial"/>
              </a:rPr>
              <a:t>v rámci aktivít sociálnej ekonomiky</a:t>
            </a:r>
            <a:r>
              <a:rPr lang="sk-SK" sz="1800" dirty="0">
                <a:solidFill>
                  <a:srgbClr val="000000"/>
                </a:solidFill>
                <a:effectLst/>
                <a:latin typeface="Arial"/>
                <a:cs typeface="Arial"/>
              </a:rPr>
              <a:t> </a:t>
            </a:r>
            <a:endParaRPr lang="sk-SK" sz="1800" dirty="0" smtClean="0">
              <a:solidFill>
                <a:srgbClr val="000000"/>
              </a:solidFill>
              <a:effectLst/>
              <a:latin typeface="Arial"/>
              <a:cs typeface="Arial"/>
            </a:endParaRPr>
          </a:p>
          <a:p>
            <a:pPr lvl="0" algn="just">
              <a:lnSpc>
                <a:spcPct val="100000"/>
              </a:lnSpc>
              <a:spcBef>
                <a:spcPts val="0"/>
              </a:spcBef>
            </a:pPr>
            <a:endParaRPr lang="en-GB" sz="800" dirty="0">
              <a:solidFill>
                <a:srgbClr val="000000"/>
              </a:solidFill>
              <a:effectLst/>
              <a:latin typeface="Arial"/>
              <a:cs typeface="Arial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sk-SK" sz="1800" dirty="0" smtClean="0">
                <a:solidFill>
                  <a:srgbClr val="000000"/>
                </a:solidFill>
                <a:effectLst/>
                <a:latin typeface="Arial"/>
                <a:cs typeface="Arial"/>
              </a:rPr>
              <a:t>b) RSP používa </a:t>
            </a:r>
            <a:r>
              <a:rPr lang="sk-SK" sz="1800" u="sng" dirty="0">
                <a:solidFill>
                  <a:srgbClr val="000000"/>
                </a:solidFill>
                <a:effectLst/>
                <a:latin typeface="Arial"/>
                <a:cs typeface="Arial"/>
              </a:rPr>
              <a:t>na dosiahnutie svojho hlavného </a:t>
            </a:r>
            <a:r>
              <a:rPr lang="sk-SK" sz="1800" u="sng" dirty="0" smtClean="0">
                <a:solidFill>
                  <a:srgbClr val="000000"/>
                </a:solidFill>
                <a:effectLst/>
                <a:latin typeface="Arial"/>
                <a:cs typeface="Arial"/>
              </a:rPr>
              <a:t>cieľa 100 </a:t>
            </a:r>
            <a:r>
              <a:rPr lang="sk-SK" sz="1800" u="sng" dirty="0">
                <a:solidFill>
                  <a:srgbClr val="000000"/>
                </a:solidFill>
                <a:effectLst/>
                <a:latin typeface="Arial"/>
                <a:cs typeface="Arial"/>
              </a:rPr>
              <a:t>% svojho zisku po </a:t>
            </a:r>
            <a:r>
              <a:rPr lang="sk-SK" sz="1800" u="sng" dirty="0" smtClean="0">
                <a:solidFill>
                  <a:srgbClr val="000000"/>
                </a:solidFill>
                <a:effectLst/>
                <a:latin typeface="Arial"/>
                <a:cs typeface="Arial"/>
              </a:rPr>
              <a:t>zdanení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en-GB" sz="800" dirty="0">
              <a:solidFill>
                <a:srgbClr val="000000"/>
              </a:solidFill>
              <a:effectLst/>
              <a:latin typeface="Arial"/>
              <a:cs typeface="Arial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sk-SK" sz="1800" dirty="0" smtClean="0">
                <a:solidFill>
                  <a:srgbClr val="000000"/>
                </a:solidFill>
                <a:effectLst/>
                <a:latin typeface="Arial"/>
                <a:cs typeface="Arial"/>
              </a:rPr>
              <a:t>c) RSP </a:t>
            </a:r>
            <a:r>
              <a:rPr lang="sk-SK" sz="1800" u="sng" dirty="0">
                <a:solidFill>
                  <a:srgbClr val="000000"/>
                </a:solidFill>
                <a:effectLst/>
                <a:latin typeface="Arial"/>
                <a:cs typeface="Arial"/>
              </a:rPr>
              <a:t>dodáva oprávnenému </a:t>
            </a:r>
            <a:r>
              <a:rPr lang="sk-SK" sz="1800" u="sng" dirty="0" smtClean="0">
                <a:solidFill>
                  <a:srgbClr val="000000"/>
                </a:solidFill>
                <a:effectLst/>
                <a:latin typeface="Arial"/>
                <a:cs typeface="Arial"/>
              </a:rPr>
              <a:t>zákazníkovi /príjemcovi („OP“)</a:t>
            </a:r>
            <a:r>
              <a:rPr lang="sk-SK" sz="1800" dirty="0" smtClean="0">
                <a:solidFill>
                  <a:srgbClr val="000000"/>
                </a:solidFill>
                <a:effectLst/>
                <a:latin typeface="Arial"/>
                <a:cs typeface="Arial"/>
              </a:rPr>
              <a:t>, </a:t>
            </a:r>
            <a:r>
              <a:rPr lang="sk-SK" sz="1800" dirty="0">
                <a:solidFill>
                  <a:srgbClr val="000000"/>
                </a:solidFill>
                <a:effectLst/>
                <a:latin typeface="Arial"/>
                <a:cs typeface="Arial"/>
              </a:rPr>
              <a:t>pričom oprávneným zákazníkom je osoba iná ako zdaniteľná </a:t>
            </a:r>
            <a:r>
              <a:rPr lang="sk-SK" sz="1800" dirty="0" smtClean="0">
                <a:solidFill>
                  <a:srgbClr val="000000"/>
                </a:solidFill>
                <a:effectLst/>
                <a:latin typeface="Arial"/>
                <a:cs typeface="Arial"/>
              </a:rPr>
              <a:t>osoba:</a:t>
            </a: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sk-SK" sz="1800" dirty="0" smtClean="0">
                <a:solidFill>
                  <a:srgbClr val="000000"/>
                </a:solidFill>
                <a:effectLst/>
                <a:latin typeface="Arial"/>
                <a:cs typeface="Arial"/>
              </a:rPr>
              <a:t>ak </a:t>
            </a:r>
            <a:r>
              <a:rPr lang="sk-SK" sz="1800" dirty="0">
                <a:solidFill>
                  <a:srgbClr val="000000"/>
                </a:solidFill>
                <a:effectLst/>
                <a:latin typeface="Arial"/>
                <a:cs typeface="Arial"/>
              </a:rPr>
              <a:t>je fyzickou osobou, </a:t>
            </a:r>
            <a:endParaRPr lang="sk-SK" sz="1800" dirty="0" smtClean="0">
              <a:solidFill>
                <a:srgbClr val="000000"/>
              </a:solidFill>
              <a:effectLst/>
              <a:latin typeface="Arial"/>
              <a:cs typeface="Arial"/>
            </a:endParaRP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sk-SK" sz="1800" dirty="0" smtClean="0">
                <a:solidFill>
                  <a:srgbClr val="000000"/>
                </a:solidFill>
                <a:effectLst/>
                <a:latin typeface="Arial"/>
                <a:cs typeface="Arial"/>
              </a:rPr>
              <a:t>subjektom </a:t>
            </a:r>
            <a:r>
              <a:rPr lang="sk-SK" sz="1800" dirty="0">
                <a:solidFill>
                  <a:srgbClr val="000000"/>
                </a:solidFill>
                <a:effectLst/>
                <a:latin typeface="Arial"/>
                <a:cs typeface="Arial"/>
              </a:rPr>
              <a:t>sociálnej ekonomiky </a:t>
            </a:r>
            <a:r>
              <a:rPr lang="sk-SK" sz="1800" dirty="0" smtClean="0">
                <a:solidFill>
                  <a:srgbClr val="000000"/>
                </a:solidFill>
                <a:effectLst/>
                <a:latin typeface="Arial"/>
                <a:cs typeface="Arial"/>
              </a:rPr>
              <a:t>alebo</a:t>
            </a: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sk-SK" sz="1800" dirty="0" smtClean="0">
                <a:solidFill>
                  <a:srgbClr val="000000"/>
                </a:solidFill>
                <a:effectLst/>
                <a:latin typeface="Arial"/>
                <a:cs typeface="Arial"/>
              </a:rPr>
              <a:t>subjektom </a:t>
            </a:r>
            <a:r>
              <a:rPr lang="sk-SK" sz="1800" dirty="0">
                <a:solidFill>
                  <a:srgbClr val="000000"/>
                </a:solidFill>
                <a:effectLst/>
                <a:latin typeface="Arial"/>
                <a:cs typeface="Arial"/>
              </a:rPr>
              <a:t>verejnej </a:t>
            </a:r>
            <a:r>
              <a:rPr lang="sk-SK" sz="1800" dirty="0" smtClean="0">
                <a:solidFill>
                  <a:srgbClr val="000000"/>
                </a:solidFill>
                <a:effectLst/>
                <a:latin typeface="Arial"/>
                <a:cs typeface="Arial"/>
              </a:rPr>
              <a:t>správy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en-GB" sz="800" dirty="0">
              <a:solidFill>
                <a:srgbClr val="000000"/>
              </a:solidFill>
              <a:effectLst/>
              <a:latin typeface="Arial"/>
              <a:cs typeface="Arial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sk-SK" sz="1800" dirty="0" smtClean="0">
                <a:solidFill>
                  <a:srgbClr val="000000"/>
                </a:solidFill>
                <a:effectLst/>
                <a:latin typeface="Arial"/>
                <a:cs typeface="Arial"/>
              </a:rPr>
              <a:t>d) </a:t>
            </a:r>
            <a:r>
              <a:rPr lang="sk-SK" sz="1800" u="sng" dirty="0" smtClean="0">
                <a:solidFill>
                  <a:srgbClr val="000000"/>
                </a:solidFill>
                <a:effectLst/>
                <a:latin typeface="Arial"/>
                <a:cs typeface="Arial"/>
              </a:rPr>
              <a:t>ak takýmto plnením </a:t>
            </a:r>
            <a:r>
              <a:rPr lang="sk-SK" sz="1800" u="sng" dirty="0">
                <a:solidFill>
                  <a:srgbClr val="000000"/>
                </a:solidFill>
                <a:effectLst/>
                <a:latin typeface="Arial"/>
                <a:cs typeface="Arial"/>
              </a:rPr>
              <a:t>nedochádza k narušeniu hospodárskej súťaže</a:t>
            </a:r>
            <a:r>
              <a:rPr lang="sk-SK" sz="1800" dirty="0">
                <a:solidFill>
                  <a:srgbClr val="000000"/>
                </a:solidFill>
                <a:effectLst/>
                <a:latin typeface="Arial"/>
                <a:cs typeface="Arial"/>
              </a:rPr>
              <a:t> nezlučiteľnému s vnútorným trhom</a:t>
            </a:r>
            <a:endParaRPr lang="en-GB" sz="1800" dirty="0">
              <a:solidFill>
                <a:srgbClr val="000000"/>
              </a:solidFill>
              <a:effectLst/>
              <a:latin typeface="Arial"/>
              <a:cs typeface="Arial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sk-SK" sz="2000" b="1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90402" y="1004766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5" name="Obrázok 2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430" y="227494"/>
            <a:ext cx="8757767" cy="1146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193305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7428" y="1448321"/>
            <a:ext cx="7583488" cy="562771"/>
          </a:xfrm>
        </p:spPr>
        <p:txBody>
          <a:bodyPr/>
          <a:lstStyle/>
          <a:p>
            <a:pPr algn="l"/>
            <a:r>
              <a:rPr lang="sk-SK" sz="4000" dirty="0">
                <a:solidFill>
                  <a:schemeClr val="accent5"/>
                </a:solidFill>
              </a:rPr>
              <a:t>DPH aspekt </a:t>
            </a:r>
            <a:endParaRPr lang="sk-SK" sz="2800" dirty="0">
              <a:solidFill>
                <a:schemeClr val="accent5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887176"/>
            <a:ext cx="9144000" cy="4846908"/>
          </a:xfrm>
        </p:spPr>
        <p:txBody>
          <a:bodyPr>
            <a:noAutofit/>
          </a:bodyPr>
          <a:lstStyle/>
          <a:p>
            <a:pPr algn="just"/>
            <a:endParaRPr lang="sk-SK" sz="2000" b="1" dirty="0" smtClean="0">
              <a:solidFill>
                <a:schemeClr val="tx1"/>
              </a:solidFill>
              <a:effectLst/>
              <a:latin typeface="Arial"/>
              <a:cs typeface="Arial"/>
            </a:endParaRPr>
          </a:p>
          <a:p>
            <a:pPr algn="just"/>
            <a:r>
              <a:rPr lang="sk-SK" sz="2000" b="1" dirty="0" smtClean="0">
                <a:solidFill>
                  <a:schemeClr val="tx1"/>
                </a:solidFill>
                <a:effectLst/>
                <a:latin typeface="Arial"/>
                <a:cs typeface="Arial"/>
              </a:rPr>
              <a:t>Príklad: Aký DPH režim má byť uplatnený v prípade, ak RSP poskytuje </a:t>
            </a:r>
            <a:r>
              <a:rPr lang="sk-SK" sz="2000" b="1" dirty="0">
                <a:solidFill>
                  <a:schemeClr val="tx1"/>
                </a:solidFill>
                <a:effectLst/>
                <a:latin typeface="Arial"/>
                <a:cs typeface="Arial"/>
              </a:rPr>
              <a:t>služby </a:t>
            </a:r>
            <a:r>
              <a:rPr lang="sk-SK" sz="2000" b="1" dirty="0" smtClean="0">
                <a:solidFill>
                  <a:schemeClr val="tx1"/>
                </a:solidFill>
                <a:effectLst/>
                <a:latin typeface="Arial"/>
                <a:cs typeface="Arial"/>
              </a:rPr>
              <a:t>pre </a:t>
            </a:r>
            <a:r>
              <a:rPr lang="sk-SK" sz="2000" b="1" dirty="0">
                <a:solidFill>
                  <a:schemeClr val="tx1"/>
                </a:solidFill>
                <a:effectLst/>
                <a:latin typeface="Arial"/>
                <a:cs typeface="Arial"/>
              </a:rPr>
              <a:t>obec</a:t>
            </a:r>
            <a:r>
              <a:rPr lang="sk-SK" sz="2000" b="1" dirty="0" smtClean="0">
                <a:solidFill>
                  <a:schemeClr val="tx1"/>
                </a:solidFill>
                <a:effectLst/>
                <a:latin typeface="Arial"/>
                <a:cs typeface="Arial"/>
              </a:rPr>
              <a:t>, ktorá nie je platcom DPH. Ide </a:t>
            </a:r>
            <a:r>
              <a:rPr lang="sk-SK" sz="2000" b="1" dirty="0">
                <a:solidFill>
                  <a:schemeClr val="tx1"/>
                </a:solidFill>
                <a:effectLst/>
                <a:latin typeface="Arial"/>
                <a:cs typeface="Arial"/>
              </a:rPr>
              <a:t>o výstavbu nového chodníka spolu so sadovými úpravami</a:t>
            </a:r>
            <a:r>
              <a:rPr lang="sk-SK" sz="2000" b="1" dirty="0" smtClean="0">
                <a:solidFill>
                  <a:schemeClr val="tx1"/>
                </a:solidFill>
                <a:effectLst/>
                <a:latin typeface="Arial"/>
                <a:cs typeface="Arial"/>
              </a:rPr>
              <a:t>.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sk-SK" sz="2000" b="1" dirty="0" smtClean="0">
              <a:solidFill>
                <a:schemeClr val="tx1"/>
              </a:solidFill>
              <a:effectLst/>
              <a:latin typeface="Arial"/>
              <a:cs typeface="Arial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sk-SK" sz="2000" b="1" dirty="0">
              <a:solidFill>
                <a:schemeClr val="tx1"/>
              </a:solidFill>
              <a:effectLst/>
              <a:latin typeface="Arial"/>
              <a:cs typeface="Arial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sk-SK" sz="2000" dirty="0" smtClean="0">
                <a:solidFill>
                  <a:schemeClr val="tx1"/>
                </a:solidFill>
                <a:effectLst/>
                <a:latin typeface="Arial"/>
                <a:cs typeface="Arial"/>
              </a:rPr>
              <a:t>Záver: Oprávneným </a:t>
            </a:r>
            <a:r>
              <a:rPr lang="sk-SK" sz="2000" dirty="0">
                <a:solidFill>
                  <a:schemeClr val="tx1"/>
                </a:solidFill>
                <a:effectLst/>
                <a:latin typeface="Arial"/>
                <a:cs typeface="Arial"/>
              </a:rPr>
              <a:t>príjemcom je osoba iná ako zdaniteľná (obec), a teda by mohol RSP </a:t>
            </a:r>
            <a:r>
              <a:rPr lang="sk-SK" sz="2000" dirty="0" smtClean="0">
                <a:solidFill>
                  <a:schemeClr val="tx1"/>
                </a:solidFill>
                <a:effectLst/>
                <a:latin typeface="Arial"/>
                <a:cs typeface="Arial"/>
              </a:rPr>
              <a:t>využiť </a:t>
            </a:r>
            <a:r>
              <a:rPr lang="sk-SK" sz="2000" dirty="0">
                <a:solidFill>
                  <a:schemeClr val="tx1"/>
                </a:solidFill>
                <a:effectLst/>
                <a:latin typeface="Arial"/>
                <a:cs typeface="Arial"/>
              </a:rPr>
              <a:t>ustanovenie zníženej DPH sadzby.</a:t>
            </a:r>
            <a:endParaRPr lang="en-GB" sz="2000" dirty="0">
              <a:solidFill>
                <a:schemeClr val="tx1"/>
              </a:solidFill>
              <a:effectLst/>
              <a:latin typeface="Arial"/>
              <a:cs typeface="Aria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90402" y="1004766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5" name="Obrázok 2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430" y="227494"/>
            <a:ext cx="8757767" cy="1146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675144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7428" y="1448321"/>
            <a:ext cx="7583488" cy="562771"/>
          </a:xfrm>
        </p:spPr>
        <p:txBody>
          <a:bodyPr/>
          <a:lstStyle/>
          <a:p>
            <a:pPr algn="l"/>
            <a:r>
              <a:rPr lang="sk-SK" sz="4000" dirty="0">
                <a:solidFill>
                  <a:schemeClr val="accent5"/>
                </a:solidFill>
              </a:rPr>
              <a:t>DPH aspekt </a:t>
            </a:r>
            <a:endParaRPr lang="sk-SK" sz="2800" dirty="0">
              <a:solidFill>
                <a:schemeClr val="accent5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887176"/>
            <a:ext cx="9144000" cy="4846908"/>
          </a:xfrm>
        </p:spPr>
        <p:txBody>
          <a:bodyPr>
            <a:noAutofit/>
          </a:bodyPr>
          <a:lstStyle/>
          <a:p>
            <a:pPr algn="just"/>
            <a:endParaRPr lang="sk-SK" sz="800" b="1" dirty="0" smtClean="0">
              <a:solidFill>
                <a:schemeClr val="tx1"/>
              </a:solidFill>
              <a:effectLst/>
              <a:latin typeface="Arial"/>
              <a:cs typeface="Arial"/>
            </a:endParaRPr>
          </a:p>
          <a:p>
            <a:pPr algn="just"/>
            <a:r>
              <a:rPr lang="sk-SK" sz="2000" b="1" dirty="0" smtClean="0">
                <a:solidFill>
                  <a:schemeClr val="tx1"/>
                </a:solidFill>
                <a:effectLst/>
                <a:latin typeface="Arial"/>
                <a:cs typeface="Arial"/>
              </a:rPr>
              <a:t>RSP a daňová problematika zdaniteľných plnení cez e-shopy</a:t>
            </a:r>
          </a:p>
          <a:p>
            <a:pPr marL="342900" indent="-342900" algn="just">
              <a:buFontTx/>
              <a:buChar char="-"/>
            </a:pPr>
            <a:r>
              <a:rPr lang="sk-SK" sz="1800" dirty="0" smtClean="0">
                <a:solidFill>
                  <a:schemeClr val="tx1"/>
                </a:solidFill>
                <a:effectLst/>
                <a:latin typeface="Arial"/>
                <a:cs typeface="Arial"/>
              </a:rPr>
              <a:t>Do 30.6.2021 – zásielkový predaj verzus od 1.7.2021 predaj tovaru na diaľku</a:t>
            </a:r>
          </a:p>
          <a:p>
            <a:pPr marL="342900" indent="-342900" algn="just">
              <a:buFontTx/>
              <a:buChar char="-"/>
            </a:pPr>
            <a:r>
              <a:rPr lang="sk-SK" sz="1800" dirty="0" smtClean="0">
                <a:solidFill>
                  <a:schemeClr val="tx1"/>
                </a:solidFill>
                <a:effectLst/>
                <a:latin typeface="Arial"/>
                <a:cs typeface="Arial"/>
              </a:rPr>
              <a:t>Zmena zdanenia tovaru v mieste jeho spotreby</a:t>
            </a:r>
          </a:p>
          <a:p>
            <a:pPr marL="342900" indent="-342900" algn="just">
              <a:buFontTx/>
              <a:buChar char="-"/>
            </a:pPr>
            <a:r>
              <a:rPr lang="sk-SK" sz="1800" dirty="0" smtClean="0">
                <a:solidFill>
                  <a:schemeClr val="tx1"/>
                </a:solidFill>
                <a:effectLst/>
                <a:latin typeface="Arial"/>
                <a:cs typeface="Arial"/>
              </a:rPr>
              <a:t>Unifikácia pravidiel pre všetky členské štáty (v SR zmena z 35 TEUR na 10 TEUR)</a:t>
            </a:r>
          </a:p>
          <a:p>
            <a:pPr algn="just"/>
            <a:endParaRPr lang="sk-SK" sz="1800" dirty="0">
              <a:solidFill>
                <a:schemeClr val="tx1"/>
              </a:solidFill>
              <a:effectLst/>
              <a:latin typeface="Arial"/>
              <a:cs typeface="Arial"/>
            </a:endParaRPr>
          </a:p>
          <a:p>
            <a:pPr algn="just"/>
            <a:r>
              <a:rPr lang="sk-SK" sz="1800" dirty="0" smtClean="0">
                <a:solidFill>
                  <a:schemeClr val="tx1"/>
                </a:solidFill>
                <a:effectLst/>
                <a:latin typeface="Arial"/>
                <a:cs typeface="Arial"/>
              </a:rPr>
              <a:t>Ak </a:t>
            </a:r>
            <a:r>
              <a:rPr lang="sk-SK" sz="1800" dirty="0">
                <a:solidFill>
                  <a:schemeClr val="tx1"/>
                </a:solidFill>
                <a:effectLst/>
                <a:latin typeface="Arial"/>
                <a:cs typeface="Arial"/>
              </a:rPr>
              <a:t>RSP bude od 1.7.2021 dodávať cez e-shop tovar pre </a:t>
            </a:r>
            <a:r>
              <a:rPr lang="sk-SK" sz="1800" dirty="0" smtClean="0">
                <a:solidFill>
                  <a:schemeClr val="tx1"/>
                </a:solidFill>
                <a:effectLst/>
                <a:latin typeface="Arial"/>
                <a:cs typeface="Arial"/>
              </a:rPr>
              <a:t>FO (</a:t>
            </a:r>
            <a:r>
              <a:rPr lang="sk-SK" sz="1800" dirty="0">
                <a:solidFill>
                  <a:schemeClr val="tx1"/>
                </a:solidFill>
                <a:effectLst/>
                <a:latin typeface="Arial"/>
                <a:cs typeface="Arial"/>
              </a:rPr>
              <a:t>neplatiteľov DPH) do iného členského štátu resp. iných členských štátov, znamenalo by to, že do limitu 10.000 EUR uplatňuje k cene tovaru slovenskú DPH. Táto </a:t>
            </a:r>
            <a:r>
              <a:rPr lang="sk-SK" sz="1800" b="1" dirty="0">
                <a:solidFill>
                  <a:schemeClr val="tx1"/>
                </a:solidFill>
                <a:effectLst/>
                <a:latin typeface="Arial"/>
                <a:cs typeface="Arial"/>
              </a:rPr>
              <a:t>hranica 10.000 Eur sa sleduje za všetky dodania tovarov do EÚ štátov</a:t>
            </a:r>
            <a:r>
              <a:rPr lang="sk-SK" sz="1800" dirty="0">
                <a:solidFill>
                  <a:schemeClr val="tx1"/>
                </a:solidFill>
                <a:effectLst/>
                <a:latin typeface="Arial"/>
                <a:cs typeface="Arial"/>
              </a:rPr>
              <a:t> vrátane dodania digitálnych služieb (čo však </a:t>
            </a:r>
            <a:r>
              <a:rPr lang="sk-SK" sz="1800" dirty="0" smtClean="0">
                <a:solidFill>
                  <a:schemeClr val="tx1"/>
                </a:solidFill>
                <a:effectLst/>
                <a:latin typeface="Arial"/>
                <a:cs typeface="Arial"/>
              </a:rPr>
              <a:t>nepredpokladáme, </a:t>
            </a:r>
            <a:r>
              <a:rPr lang="sk-SK" sz="1800" dirty="0">
                <a:solidFill>
                  <a:schemeClr val="tx1"/>
                </a:solidFill>
                <a:effectLst/>
                <a:latin typeface="Arial"/>
                <a:cs typeface="Arial"/>
              </a:rPr>
              <a:t>že digitálne služby sa </a:t>
            </a:r>
            <a:r>
              <a:rPr lang="sk-SK" sz="1800" dirty="0" smtClean="0">
                <a:solidFill>
                  <a:schemeClr val="tx1"/>
                </a:solidFill>
                <a:effectLst/>
                <a:latin typeface="Arial"/>
                <a:cs typeface="Arial"/>
              </a:rPr>
              <a:t>budú vo veľkej miere </a:t>
            </a:r>
            <a:r>
              <a:rPr lang="sk-SK" sz="1800" dirty="0">
                <a:solidFill>
                  <a:schemeClr val="tx1"/>
                </a:solidFill>
                <a:effectLst/>
                <a:latin typeface="Arial"/>
                <a:cs typeface="Arial"/>
              </a:rPr>
              <a:t>týkať RSP), a </a:t>
            </a:r>
            <a:r>
              <a:rPr lang="sk-SK" sz="1800" dirty="0" smtClean="0">
                <a:solidFill>
                  <a:schemeClr val="tx1"/>
                </a:solidFill>
                <a:effectLst/>
                <a:latin typeface="Arial"/>
                <a:cs typeface="Arial"/>
              </a:rPr>
              <a:t>limit </a:t>
            </a:r>
            <a:r>
              <a:rPr lang="sk-SK" sz="1800" dirty="0">
                <a:solidFill>
                  <a:schemeClr val="tx1"/>
                </a:solidFill>
                <a:effectLst/>
                <a:latin typeface="Arial"/>
                <a:cs typeface="Arial"/>
              </a:rPr>
              <a:t>10.000 EUR </a:t>
            </a:r>
            <a:r>
              <a:rPr lang="sk-SK" sz="1800" dirty="0" smtClean="0">
                <a:solidFill>
                  <a:schemeClr val="tx1"/>
                </a:solidFill>
                <a:effectLst/>
                <a:latin typeface="Arial"/>
                <a:cs typeface="Arial"/>
              </a:rPr>
              <a:t>sa nesleduje osobitne </a:t>
            </a:r>
            <a:r>
              <a:rPr lang="sk-SK" sz="1800" dirty="0">
                <a:solidFill>
                  <a:schemeClr val="tx1"/>
                </a:solidFill>
                <a:effectLst/>
                <a:latin typeface="Arial"/>
                <a:cs typeface="Arial"/>
              </a:rPr>
              <a:t>za každý jeden štát. </a:t>
            </a:r>
          </a:p>
          <a:p>
            <a:pPr algn="just"/>
            <a:endParaRPr lang="en-GB" sz="1800" dirty="0">
              <a:solidFill>
                <a:schemeClr val="tx1"/>
              </a:solidFill>
              <a:effectLst/>
              <a:latin typeface="Arial"/>
              <a:cs typeface="Aria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90402" y="1004766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5" name="Obrázok 2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430" y="227494"/>
            <a:ext cx="8757767" cy="1146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777012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7428" y="1448321"/>
            <a:ext cx="7583488" cy="562771"/>
          </a:xfrm>
        </p:spPr>
        <p:txBody>
          <a:bodyPr/>
          <a:lstStyle/>
          <a:p>
            <a:pPr algn="l"/>
            <a:r>
              <a:rPr lang="sk-SK" sz="4000" dirty="0">
                <a:solidFill>
                  <a:schemeClr val="accent5"/>
                </a:solidFill>
              </a:rPr>
              <a:t>DPH aspekt </a:t>
            </a:r>
            <a:endParaRPr lang="sk-SK" sz="2800" dirty="0">
              <a:solidFill>
                <a:schemeClr val="accent5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887176"/>
            <a:ext cx="9144000" cy="4846908"/>
          </a:xfrm>
        </p:spPr>
        <p:txBody>
          <a:bodyPr>
            <a:noAutofit/>
          </a:bodyPr>
          <a:lstStyle/>
          <a:p>
            <a:pPr algn="just"/>
            <a:endParaRPr lang="sk-SK" sz="800" b="1" dirty="0" smtClean="0">
              <a:solidFill>
                <a:schemeClr val="tx1"/>
              </a:solidFill>
              <a:effectLst/>
              <a:latin typeface="Arial"/>
              <a:cs typeface="Arial"/>
            </a:endParaRPr>
          </a:p>
          <a:p>
            <a:pPr algn="just"/>
            <a:r>
              <a:rPr lang="sk-SK" sz="2000" b="1" dirty="0" smtClean="0">
                <a:solidFill>
                  <a:schemeClr val="tx1"/>
                </a:solidFill>
                <a:effectLst/>
                <a:latin typeface="Arial"/>
                <a:cs typeface="Arial"/>
              </a:rPr>
              <a:t>RSP a daňová problematika zdaniteľných plnení cez e-shopy</a:t>
            </a:r>
          </a:p>
          <a:p>
            <a:pPr algn="just"/>
            <a:endParaRPr lang="sk-SK" sz="800" b="1" dirty="0" smtClean="0">
              <a:solidFill>
                <a:schemeClr val="tx1"/>
              </a:solidFill>
              <a:effectLst/>
              <a:latin typeface="Arial"/>
              <a:cs typeface="Arial"/>
            </a:endParaRPr>
          </a:p>
          <a:p>
            <a:pPr algn="just"/>
            <a:r>
              <a:rPr lang="sk-SK" sz="1800" dirty="0" smtClean="0">
                <a:solidFill>
                  <a:schemeClr val="tx1"/>
                </a:solidFill>
                <a:effectLst/>
                <a:latin typeface="Arial"/>
                <a:cs typeface="Arial"/>
              </a:rPr>
              <a:t>- Po </a:t>
            </a:r>
            <a:r>
              <a:rPr lang="sk-SK" sz="1800" dirty="0">
                <a:solidFill>
                  <a:schemeClr val="tx1"/>
                </a:solidFill>
                <a:effectLst/>
                <a:latin typeface="Arial"/>
                <a:cs typeface="Arial"/>
              </a:rPr>
              <a:t>presiahnutí limitu, by sa mal daňovník – RSP zaregistrovať v každom tom členskom štáte, do ktorého dodáva svoje tovary a k cene tovaru </a:t>
            </a:r>
            <a:r>
              <a:rPr lang="sk-SK" sz="1800" dirty="0" smtClean="0">
                <a:solidFill>
                  <a:schemeClr val="tx1"/>
                </a:solidFill>
                <a:effectLst/>
                <a:latin typeface="Arial"/>
                <a:cs typeface="Arial"/>
              </a:rPr>
              <a:t>pripočítať </a:t>
            </a:r>
            <a:r>
              <a:rPr lang="sk-SK" sz="1800" dirty="0">
                <a:solidFill>
                  <a:schemeClr val="tx1"/>
                </a:solidFill>
                <a:effectLst/>
                <a:latin typeface="Arial"/>
                <a:cs typeface="Arial"/>
              </a:rPr>
              <a:t>zahraničnú DPH, a tiež si plniť svoje administratívne DPH povinnosti v každom </a:t>
            </a:r>
            <a:r>
              <a:rPr lang="sk-SK" sz="1800" dirty="0" smtClean="0">
                <a:solidFill>
                  <a:schemeClr val="tx1"/>
                </a:solidFill>
                <a:effectLst/>
                <a:latin typeface="Arial"/>
                <a:cs typeface="Arial"/>
              </a:rPr>
              <a:t>jednom </a:t>
            </a:r>
            <a:r>
              <a:rPr lang="sk-SK" sz="1800" dirty="0">
                <a:solidFill>
                  <a:schemeClr val="tx1"/>
                </a:solidFill>
                <a:effectLst/>
                <a:latin typeface="Arial"/>
                <a:cs typeface="Arial"/>
              </a:rPr>
              <a:t>členskom </a:t>
            </a:r>
            <a:r>
              <a:rPr lang="sk-SK" sz="1800" dirty="0" smtClean="0">
                <a:solidFill>
                  <a:schemeClr val="tx1"/>
                </a:solidFill>
                <a:effectLst/>
                <a:latin typeface="Arial"/>
                <a:cs typeface="Arial"/>
              </a:rPr>
              <a:t>štáte </a:t>
            </a:r>
            <a:endParaRPr lang="sk-SK" sz="1800" dirty="0">
              <a:solidFill>
                <a:schemeClr val="tx1"/>
              </a:solidFill>
              <a:effectLst/>
              <a:latin typeface="Arial"/>
              <a:cs typeface="Arial"/>
            </a:endParaRPr>
          </a:p>
          <a:p>
            <a:pPr algn="just"/>
            <a:r>
              <a:rPr lang="sk-SK" sz="1800" dirty="0" smtClean="0">
                <a:solidFill>
                  <a:schemeClr val="tx1"/>
                </a:solidFill>
                <a:effectLst/>
                <a:latin typeface="Arial"/>
                <a:cs typeface="Arial"/>
              </a:rPr>
              <a:t>- Možnosť </a:t>
            </a:r>
            <a:r>
              <a:rPr lang="sk-SK" sz="1800" b="1" dirty="0" smtClean="0">
                <a:solidFill>
                  <a:schemeClr val="tx1"/>
                </a:solidFill>
                <a:effectLst/>
                <a:latin typeface="Arial"/>
                <a:cs typeface="Arial"/>
              </a:rPr>
              <a:t>využitia zjednodušujúcej úpravu v podobe registrácie pre využitie jednotného kontaktného miesta, tzv. OSS schéma (One stop shop) </a:t>
            </a:r>
          </a:p>
          <a:p>
            <a:pPr algn="just"/>
            <a:r>
              <a:rPr lang="sk-SK" sz="1800" dirty="0" smtClean="0">
                <a:solidFill>
                  <a:schemeClr val="tx1"/>
                </a:solidFill>
                <a:effectLst/>
                <a:latin typeface="Arial"/>
                <a:cs typeface="Arial"/>
              </a:rPr>
              <a:t>- V praxi to znamená, že RSP ako dodávateľ bude môcť v takomto prípade podávať za všetky svoje dodania tovarov pre nezdaniteľné FO do iných členských štátov iba jedno DPH priznanie (zväčša v krajine identifikácie, t.j. </a:t>
            </a:r>
            <a:r>
              <a:rPr lang="sk-SK" sz="1800" dirty="0">
                <a:solidFill>
                  <a:schemeClr val="tx1"/>
                </a:solidFill>
                <a:effectLst/>
                <a:latin typeface="Arial"/>
                <a:cs typeface="Arial"/>
              </a:rPr>
              <a:t>v</a:t>
            </a:r>
            <a:r>
              <a:rPr lang="sk-SK" sz="1800" dirty="0" smtClean="0">
                <a:solidFill>
                  <a:schemeClr val="tx1"/>
                </a:solidFill>
                <a:effectLst/>
                <a:latin typeface="Arial"/>
                <a:cs typeface="Arial"/>
              </a:rPr>
              <a:t> krajine, kde má RSP sídlo). Následne tento daňový úrad posunie príslušnú sumu DPH jednotlivým daňovým správam EÚ na základe údajov uvedených v DPH priznaní.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990402" y="1004766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5" name="Obrázok 2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430" y="227494"/>
            <a:ext cx="8757767" cy="1146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435075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7428" y="1448321"/>
            <a:ext cx="7583488" cy="562771"/>
          </a:xfrm>
        </p:spPr>
        <p:txBody>
          <a:bodyPr/>
          <a:lstStyle/>
          <a:p>
            <a:pPr algn="l"/>
            <a:r>
              <a:rPr lang="sk-SK" sz="4000" dirty="0">
                <a:solidFill>
                  <a:schemeClr val="accent5"/>
                </a:solidFill>
              </a:rPr>
              <a:t>DPH aspekt </a:t>
            </a:r>
            <a:endParaRPr lang="sk-SK" sz="2800" dirty="0">
              <a:solidFill>
                <a:schemeClr val="accent5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887176"/>
            <a:ext cx="9144000" cy="4970824"/>
          </a:xfrm>
        </p:spPr>
        <p:txBody>
          <a:bodyPr>
            <a:noAutofit/>
          </a:bodyPr>
          <a:lstStyle/>
          <a:p>
            <a:pPr algn="just"/>
            <a:endParaRPr lang="sk-SK" sz="800" b="1" dirty="0" smtClean="0">
              <a:solidFill>
                <a:schemeClr val="tx1"/>
              </a:solidFill>
              <a:effectLst/>
              <a:latin typeface="Arial"/>
              <a:cs typeface="Arial"/>
            </a:endParaRPr>
          </a:p>
          <a:p>
            <a:pPr algn="just"/>
            <a:r>
              <a:rPr lang="sk-SK" sz="2000" b="1" dirty="0" smtClean="0">
                <a:solidFill>
                  <a:schemeClr val="tx1"/>
                </a:solidFill>
                <a:effectLst/>
                <a:latin typeface="Arial"/>
                <a:cs typeface="Arial"/>
              </a:rPr>
              <a:t>RSP a daňová problematika zdaniteľných plnení cez e-shopy</a:t>
            </a:r>
          </a:p>
          <a:p>
            <a:pPr algn="just"/>
            <a:endParaRPr lang="sk-SK" sz="800" b="1" dirty="0" smtClean="0">
              <a:solidFill>
                <a:schemeClr val="tx1"/>
              </a:solidFill>
              <a:effectLst/>
              <a:latin typeface="Arial"/>
              <a:cs typeface="Arial"/>
            </a:endParaRPr>
          </a:p>
          <a:p>
            <a:pPr algn="just"/>
            <a:r>
              <a:rPr lang="sk-SK" sz="1800" dirty="0" smtClean="0">
                <a:solidFill>
                  <a:schemeClr val="tx1"/>
                </a:solidFill>
                <a:effectLst/>
                <a:latin typeface="Arial"/>
                <a:cs typeface="Arial"/>
              </a:rPr>
              <a:t>- </a:t>
            </a:r>
            <a:r>
              <a:rPr lang="sk-SK" sz="1800" dirty="0">
                <a:solidFill>
                  <a:srgbClr val="000000"/>
                </a:solidFill>
                <a:effectLst/>
                <a:latin typeface="Arial"/>
                <a:cs typeface="Arial"/>
              </a:rPr>
              <a:t>Režim OSS je transpozícia európskej smernice do vnútroštátnych legislatív členských štátov s cieľom zjednotenia postupu a posudzovania obchodov v každom </a:t>
            </a:r>
            <a:r>
              <a:rPr lang="sk-SK" sz="1800" dirty="0" smtClean="0">
                <a:solidFill>
                  <a:srgbClr val="000000"/>
                </a:solidFill>
                <a:effectLst/>
                <a:latin typeface="Arial"/>
                <a:cs typeface="Arial"/>
              </a:rPr>
              <a:t>čl. </a:t>
            </a:r>
            <a:r>
              <a:rPr lang="sk-SK" sz="1800" dirty="0">
                <a:solidFill>
                  <a:srgbClr val="000000"/>
                </a:solidFill>
                <a:effectLst/>
                <a:latin typeface="Arial"/>
                <a:cs typeface="Arial"/>
              </a:rPr>
              <a:t>štáte EÚ. </a:t>
            </a:r>
            <a:r>
              <a:rPr lang="sk-SK" sz="1800" b="1" dirty="0">
                <a:solidFill>
                  <a:srgbClr val="000000"/>
                </a:solidFill>
                <a:effectLst/>
                <a:latin typeface="Arial"/>
                <a:cs typeface="Arial"/>
              </a:rPr>
              <a:t>Využitie tejto schémy je pre daňovníkov- RSP dobrovoľné (nie zákonom nariadené</a:t>
            </a:r>
            <a:r>
              <a:rPr lang="sk-SK" sz="1800" b="1" dirty="0" smtClean="0">
                <a:solidFill>
                  <a:srgbClr val="000000"/>
                </a:solidFill>
                <a:effectLst/>
                <a:latin typeface="Arial"/>
                <a:cs typeface="Arial"/>
              </a:rPr>
              <a:t>). </a:t>
            </a:r>
            <a:r>
              <a:rPr lang="sk-SK" sz="1800" b="1" i="1" dirty="0" smtClean="0">
                <a:solidFill>
                  <a:srgbClr val="000000"/>
                </a:solidFill>
                <a:effectLst/>
                <a:latin typeface="Arial"/>
                <a:cs typeface="Arial"/>
              </a:rPr>
              <a:t>Jej využitím v praxi predíde RSP </a:t>
            </a:r>
            <a:r>
              <a:rPr lang="sk-SK" sz="1800" b="1" i="1" dirty="0">
                <a:solidFill>
                  <a:srgbClr val="000000"/>
                </a:solidFill>
                <a:effectLst/>
                <a:latin typeface="Arial"/>
                <a:cs typeface="Arial"/>
              </a:rPr>
              <a:t>viacnásobnej DPH registrácie v každom jednom členskom </a:t>
            </a:r>
            <a:r>
              <a:rPr lang="sk-SK" sz="1800" b="1" i="1" dirty="0" smtClean="0">
                <a:solidFill>
                  <a:srgbClr val="000000"/>
                </a:solidFill>
                <a:effectLst/>
                <a:latin typeface="Arial"/>
                <a:cs typeface="Arial"/>
              </a:rPr>
              <a:t>štáte do ktorého dodáva tovary, </a:t>
            </a:r>
            <a:r>
              <a:rPr lang="sk-SK" sz="1800" b="1" i="1" dirty="0">
                <a:solidFill>
                  <a:srgbClr val="000000"/>
                </a:solidFill>
                <a:effectLst/>
                <a:latin typeface="Arial"/>
                <a:cs typeface="Arial"/>
              </a:rPr>
              <a:t>ďalej bude </a:t>
            </a:r>
            <a:r>
              <a:rPr lang="sk-SK" sz="1800" b="1" i="1" dirty="0" smtClean="0">
                <a:solidFill>
                  <a:srgbClr val="000000"/>
                </a:solidFill>
                <a:effectLst/>
                <a:latin typeface="Arial"/>
                <a:cs typeface="Arial"/>
              </a:rPr>
              <a:t>administratívne </a:t>
            </a:r>
            <a:r>
              <a:rPr lang="sk-SK" sz="1800" b="1" i="1" dirty="0">
                <a:solidFill>
                  <a:srgbClr val="000000"/>
                </a:solidFill>
                <a:effectLst/>
                <a:latin typeface="Arial"/>
                <a:cs typeface="Arial"/>
              </a:rPr>
              <a:t>odbremenený práve pre možnosť podania jedného DPH </a:t>
            </a:r>
            <a:r>
              <a:rPr lang="sk-SK" sz="1800" b="1" i="1" dirty="0" smtClean="0">
                <a:solidFill>
                  <a:srgbClr val="000000"/>
                </a:solidFill>
                <a:effectLst/>
                <a:latin typeface="Arial"/>
                <a:cs typeface="Arial"/>
              </a:rPr>
              <a:t>priznania </a:t>
            </a:r>
            <a:r>
              <a:rPr lang="sk-SK" sz="1800" b="1" i="1" dirty="0">
                <a:solidFill>
                  <a:srgbClr val="000000"/>
                </a:solidFill>
                <a:effectLst/>
                <a:latin typeface="Arial"/>
                <a:cs typeface="Arial"/>
              </a:rPr>
              <a:t>vo svojej krajine</a:t>
            </a:r>
            <a:r>
              <a:rPr lang="sk-SK" sz="1800" dirty="0">
                <a:solidFill>
                  <a:srgbClr val="000000"/>
                </a:solidFill>
                <a:effectLst/>
                <a:latin typeface="Arial"/>
                <a:cs typeface="Arial"/>
              </a:rPr>
              <a:t>. </a:t>
            </a:r>
            <a:endParaRPr lang="sk-SK" sz="1800" dirty="0">
              <a:solidFill>
                <a:srgbClr val="000000"/>
              </a:solidFill>
              <a:latin typeface="Arial"/>
              <a:cs typeface="Arial"/>
            </a:endParaRPr>
          </a:p>
          <a:p>
            <a:pPr algn="just"/>
            <a:r>
              <a:rPr lang="sk-SK" sz="1800" b="1" dirty="0" smtClean="0">
                <a:solidFill>
                  <a:srgbClr val="000000"/>
                </a:solidFill>
                <a:effectLst/>
                <a:latin typeface="Arial"/>
                <a:cs typeface="Arial"/>
              </a:rPr>
              <a:t>Príklad: </a:t>
            </a:r>
            <a:r>
              <a:rPr lang="sk-SK" sz="1800" dirty="0">
                <a:solidFill>
                  <a:srgbClr val="000000"/>
                </a:solidFill>
                <a:effectLst/>
                <a:latin typeface="Arial"/>
                <a:cs typeface="Arial"/>
              </a:rPr>
              <a:t>Ak bude RSP </a:t>
            </a:r>
            <a:r>
              <a:rPr lang="sk-SK" sz="1800" dirty="0" smtClean="0">
                <a:solidFill>
                  <a:srgbClr val="000000"/>
                </a:solidFill>
                <a:effectLst/>
                <a:latin typeface="Arial"/>
                <a:cs typeface="Arial"/>
              </a:rPr>
              <a:t>využívať </a:t>
            </a:r>
            <a:r>
              <a:rPr lang="sk-SK" sz="1800" dirty="0">
                <a:solidFill>
                  <a:srgbClr val="000000"/>
                </a:solidFill>
                <a:effectLst/>
                <a:latin typeface="Arial"/>
                <a:cs typeface="Arial"/>
              </a:rPr>
              <a:t>zjednodušenú schému OSS, v prípade dodania tovarov pre nezdaniteľné osoby v ČR, PL, HU, SK,.. bude miestom dodania týchto tovarov v tom-ktorom štáte spotreby, t.j. dodanie tovaru pôjde vždy s DPH sadzbou tej krajiny, do ktorej sa tovar dodáva. Následne RSP podá jedno DPH priznanie </a:t>
            </a:r>
            <a:r>
              <a:rPr lang="sk-SK" sz="1800" dirty="0" smtClean="0">
                <a:solidFill>
                  <a:srgbClr val="000000"/>
                </a:solidFill>
                <a:effectLst/>
                <a:latin typeface="Arial"/>
                <a:cs typeface="Arial"/>
              </a:rPr>
              <a:t>v SR, </a:t>
            </a:r>
            <a:r>
              <a:rPr lang="sk-SK" sz="1800" dirty="0">
                <a:solidFill>
                  <a:srgbClr val="000000"/>
                </a:solidFill>
                <a:effectLst/>
                <a:latin typeface="Arial"/>
                <a:cs typeface="Arial"/>
              </a:rPr>
              <a:t>z ktorého bude </a:t>
            </a:r>
            <a:r>
              <a:rPr lang="sk-SK" sz="1800" dirty="0" smtClean="0">
                <a:solidFill>
                  <a:srgbClr val="000000"/>
                </a:solidFill>
                <a:effectLst/>
                <a:latin typeface="Arial"/>
                <a:cs typeface="Arial"/>
              </a:rPr>
              <a:t>zrejmé, </a:t>
            </a:r>
            <a:r>
              <a:rPr lang="sk-SK" sz="1800" dirty="0">
                <a:solidFill>
                  <a:srgbClr val="000000"/>
                </a:solidFill>
                <a:effectLst/>
                <a:latin typeface="Arial"/>
                <a:cs typeface="Arial"/>
              </a:rPr>
              <a:t>aká časť DPH sa týka </a:t>
            </a:r>
            <a:r>
              <a:rPr lang="sk-SK" sz="1800" dirty="0" smtClean="0">
                <a:solidFill>
                  <a:srgbClr val="000000"/>
                </a:solidFill>
                <a:effectLst/>
                <a:latin typeface="Arial"/>
                <a:cs typeface="Arial"/>
              </a:rPr>
              <a:t>každej </a:t>
            </a:r>
            <a:r>
              <a:rPr lang="sk-SK" sz="1800" dirty="0">
                <a:solidFill>
                  <a:srgbClr val="000000"/>
                </a:solidFill>
                <a:effectLst/>
                <a:latin typeface="Arial"/>
                <a:cs typeface="Arial"/>
              </a:rPr>
              <a:t>krajiny. Ostatné zostáva v </a:t>
            </a:r>
            <a:r>
              <a:rPr lang="sk-SK" sz="1800" dirty="0" smtClean="0">
                <a:solidFill>
                  <a:srgbClr val="000000"/>
                </a:solidFill>
                <a:effectLst/>
                <a:latin typeface="Arial"/>
                <a:cs typeface="Arial"/>
              </a:rPr>
              <a:t>kompetencii </a:t>
            </a:r>
            <a:r>
              <a:rPr lang="sk-SK" sz="1800" dirty="0">
                <a:solidFill>
                  <a:srgbClr val="000000"/>
                </a:solidFill>
                <a:effectLst/>
                <a:latin typeface="Arial"/>
                <a:cs typeface="Arial"/>
              </a:rPr>
              <a:t>správcu dane, ktorý </a:t>
            </a:r>
            <a:r>
              <a:rPr lang="sk-SK" sz="1800" dirty="0" smtClean="0">
                <a:solidFill>
                  <a:srgbClr val="000000"/>
                </a:solidFill>
                <a:effectLst/>
                <a:latin typeface="Arial"/>
                <a:cs typeface="Arial"/>
              </a:rPr>
              <a:t>je povinný následne distribuovať sumy </a:t>
            </a:r>
            <a:r>
              <a:rPr lang="sk-SK" sz="1800" dirty="0">
                <a:solidFill>
                  <a:srgbClr val="000000"/>
                </a:solidFill>
                <a:effectLst/>
                <a:latin typeface="Arial"/>
                <a:cs typeface="Arial"/>
              </a:rPr>
              <a:t>zahraničnej DPH do </a:t>
            </a:r>
            <a:r>
              <a:rPr lang="sk-SK" sz="1800" dirty="0" smtClean="0">
                <a:solidFill>
                  <a:srgbClr val="000000"/>
                </a:solidFill>
                <a:effectLst/>
                <a:latin typeface="Arial"/>
                <a:cs typeface="Arial"/>
              </a:rPr>
              <a:t>jednotlivých krajín. </a:t>
            </a:r>
            <a:endParaRPr lang="sk-SK" sz="1800" dirty="0">
              <a:solidFill>
                <a:srgbClr val="000000"/>
              </a:solidFill>
              <a:effectLst/>
              <a:latin typeface="Arial"/>
              <a:cs typeface="Aria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90402" y="1004766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5" name="Obrázok 2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430" y="227494"/>
            <a:ext cx="8757767" cy="1146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946435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7428" y="1448321"/>
            <a:ext cx="7583488" cy="562771"/>
          </a:xfrm>
        </p:spPr>
        <p:txBody>
          <a:bodyPr/>
          <a:lstStyle/>
          <a:p>
            <a:pPr algn="l"/>
            <a:r>
              <a:rPr lang="sk-SK" sz="4000" dirty="0">
                <a:solidFill>
                  <a:schemeClr val="accent5"/>
                </a:solidFill>
              </a:rPr>
              <a:t>DPH aspekt </a:t>
            </a:r>
            <a:endParaRPr lang="sk-SK" sz="2800" dirty="0">
              <a:solidFill>
                <a:schemeClr val="accent5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887176"/>
            <a:ext cx="9144000" cy="4846908"/>
          </a:xfrm>
        </p:spPr>
        <p:txBody>
          <a:bodyPr>
            <a:noAutofit/>
          </a:bodyPr>
          <a:lstStyle/>
          <a:p>
            <a:pPr algn="just"/>
            <a:endParaRPr lang="sk-SK" sz="2000" b="1" dirty="0" smtClean="0">
              <a:solidFill>
                <a:schemeClr val="tx1"/>
              </a:solidFill>
              <a:effectLst/>
              <a:latin typeface="Arial"/>
              <a:cs typeface="Arial"/>
            </a:endParaRPr>
          </a:p>
          <a:p>
            <a:pPr algn="just"/>
            <a:r>
              <a:rPr lang="sk-SK" sz="2000" b="1" dirty="0" smtClean="0">
                <a:solidFill>
                  <a:schemeClr val="tx1"/>
                </a:solidFill>
                <a:effectLst/>
                <a:latin typeface="Arial"/>
                <a:cs typeface="Arial"/>
              </a:rPr>
              <a:t>RSP a daňová problematika v kontexte zložených plnení súvisiacich so subdodávateľskými dodávkami pre RSP</a:t>
            </a:r>
          </a:p>
          <a:p>
            <a:pPr algn="just"/>
            <a:endParaRPr lang="sk-SK" sz="2000" b="1" dirty="0">
              <a:solidFill>
                <a:srgbClr val="000000"/>
              </a:solidFill>
              <a:effectLst/>
              <a:latin typeface="Arial"/>
              <a:cs typeface="Arial"/>
            </a:endParaRPr>
          </a:p>
          <a:p>
            <a:pPr algn="just"/>
            <a:r>
              <a:rPr lang="sk-SK" sz="2000" dirty="0">
                <a:solidFill>
                  <a:srgbClr val="000000"/>
                </a:solidFill>
                <a:effectLst/>
                <a:latin typeface="Arial"/>
                <a:cs typeface="Arial"/>
              </a:rPr>
              <a:t>Keď sa určitá činnosť skladá z viacerých plnení, vzniká otázka, či sa má táto činnosť považovať za jedno plnenie s jedným základom dane alebo za viaceré odlišné a nezávislé plnenia, ktoré sa posudzujú samostatne. V závislosti od tejto skutočnosti je potom rozhodujúce správne uplatnenie DPH režimu, či už v prípade správneho určenia miesta dodania,  uplatnenia správnej sadzby dane alebo oslobodenia od dane. Ak by sa plnenie posudzovalo ako </a:t>
            </a:r>
            <a:r>
              <a:rPr lang="sk-SK" sz="2000" b="1" dirty="0">
                <a:solidFill>
                  <a:srgbClr val="000000"/>
                </a:solidFill>
                <a:effectLst/>
                <a:latin typeface="Arial"/>
                <a:cs typeface="Arial"/>
              </a:rPr>
              <a:t>zložené dodanie</a:t>
            </a:r>
            <a:r>
              <a:rPr lang="sk-SK" sz="2000" dirty="0">
                <a:solidFill>
                  <a:srgbClr val="000000"/>
                </a:solidFill>
                <a:effectLst/>
                <a:latin typeface="Arial"/>
                <a:cs typeface="Arial"/>
              </a:rPr>
              <a:t>, a teda ako celok, je potom otázne, ktoré plnenie je hlavné a ktoré vedľajšie. </a:t>
            </a:r>
            <a:endParaRPr lang="en-GB" sz="2000" dirty="0">
              <a:solidFill>
                <a:srgbClr val="000000"/>
              </a:solidFill>
              <a:effectLst/>
              <a:latin typeface="Arial"/>
              <a:cs typeface="Arial"/>
            </a:endParaRPr>
          </a:p>
          <a:p>
            <a:pPr algn="just"/>
            <a:endParaRPr lang="en-GB" sz="2000" dirty="0">
              <a:solidFill>
                <a:srgbClr val="000000"/>
              </a:solidFill>
              <a:effectLst/>
              <a:latin typeface="Arial"/>
              <a:cs typeface="Aria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90402" y="1004766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5" name="Obrázok 2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430" y="227494"/>
            <a:ext cx="8757767" cy="1146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8364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7428" y="1448321"/>
            <a:ext cx="7583488" cy="562771"/>
          </a:xfrm>
        </p:spPr>
        <p:txBody>
          <a:bodyPr/>
          <a:lstStyle/>
          <a:p>
            <a:pPr algn="l"/>
            <a:r>
              <a:rPr lang="sk-SK" sz="4000" dirty="0">
                <a:solidFill>
                  <a:schemeClr val="accent5"/>
                </a:solidFill>
              </a:rPr>
              <a:t>DPH aspekt </a:t>
            </a:r>
            <a:endParaRPr lang="sk-SK" sz="2800" dirty="0">
              <a:solidFill>
                <a:schemeClr val="accent5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887176"/>
            <a:ext cx="9144000" cy="4846908"/>
          </a:xfrm>
        </p:spPr>
        <p:txBody>
          <a:bodyPr>
            <a:noAutofit/>
          </a:bodyPr>
          <a:lstStyle/>
          <a:p>
            <a:pPr algn="just"/>
            <a:endParaRPr lang="sk-SK" sz="2000" b="1" dirty="0" smtClean="0">
              <a:solidFill>
                <a:schemeClr val="tx1"/>
              </a:solidFill>
              <a:effectLst/>
              <a:latin typeface="Arial"/>
              <a:cs typeface="Arial"/>
            </a:endParaRPr>
          </a:p>
          <a:p>
            <a:pPr algn="just"/>
            <a:r>
              <a:rPr lang="sk-SK" sz="2000" b="1" dirty="0" smtClean="0">
                <a:solidFill>
                  <a:schemeClr val="tx1"/>
                </a:solidFill>
                <a:effectLst/>
                <a:latin typeface="Arial"/>
                <a:cs typeface="Arial"/>
              </a:rPr>
              <a:t>RSP a daňová problematika v kontexte zložených plnení súvisiacich so subdodávateľskými dodávkami pre RSP</a:t>
            </a:r>
          </a:p>
          <a:p>
            <a:pPr algn="just"/>
            <a:endParaRPr lang="sk-SK" sz="800" b="1" dirty="0">
              <a:solidFill>
                <a:srgbClr val="000000"/>
              </a:solidFill>
              <a:effectLst/>
              <a:latin typeface="Arial"/>
              <a:cs typeface="Arial"/>
            </a:endParaRPr>
          </a:p>
          <a:p>
            <a:pPr algn="just"/>
            <a:r>
              <a:rPr lang="sk-SK" sz="1800" dirty="0">
                <a:solidFill>
                  <a:srgbClr val="000000"/>
                </a:solidFill>
                <a:effectLst/>
                <a:latin typeface="Arial"/>
                <a:cs typeface="Arial"/>
              </a:rPr>
              <a:t>Problematika zložených plnení absentuje v domácej daňovej </a:t>
            </a:r>
            <a:r>
              <a:rPr lang="sk-SK" sz="1800" dirty="0" smtClean="0">
                <a:solidFill>
                  <a:srgbClr val="000000"/>
                </a:solidFill>
                <a:effectLst/>
                <a:latin typeface="Arial"/>
                <a:cs typeface="Arial"/>
              </a:rPr>
              <a:t>legislatíve </a:t>
            </a:r>
            <a:r>
              <a:rPr lang="sk-SK" sz="1800" dirty="0">
                <a:solidFill>
                  <a:srgbClr val="000000"/>
                </a:solidFill>
                <a:effectLst/>
                <a:latin typeface="Arial"/>
                <a:cs typeface="Arial"/>
              </a:rPr>
              <a:t>ako aj v samotnej  smernice Rady 2006/112/ES o spoločnom systéme </a:t>
            </a:r>
            <a:r>
              <a:rPr lang="sk-SK" sz="1800" dirty="0" smtClean="0">
                <a:solidFill>
                  <a:srgbClr val="000000"/>
                </a:solidFill>
                <a:effectLst/>
                <a:latin typeface="Arial"/>
                <a:cs typeface="Arial"/>
              </a:rPr>
              <a:t>DPH. Na </a:t>
            </a:r>
            <a:r>
              <a:rPr lang="sk-SK" sz="1800" dirty="0">
                <a:solidFill>
                  <a:srgbClr val="000000"/>
                </a:solidFill>
                <a:effectLst/>
                <a:latin typeface="Arial"/>
                <a:cs typeface="Arial"/>
              </a:rPr>
              <a:t>druhej strane v ustanoveniach ZDPH je definovaný pojem “</a:t>
            </a:r>
            <a:r>
              <a:rPr lang="sk-SK" sz="1800" b="1" dirty="0">
                <a:solidFill>
                  <a:srgbClr val="000000"/>
                </a:solidFill>
                <a:effectLst/>
                <a:latin typeface="Arial"/>
                <a:cs typeface="Arial"/>
              </a:rPr>
              <a:t>tovary alebo služby priamo alebo úzko </a:t>
            </a:r>
            <a:r>
              <a:rPr lang="sk-SK" sz="1800" b="1" u="sng" dirty="0">
                <a:solidFill>
                  <a:srgbClr val="000000"/>
                </a:solidFill>
                <a:effectLst/>
                <a:latin typeface="Arial"/>
                <a:cs typeface="Arial"/>
              </a:rPr>
              <a:t>súvisiace</a:t>
            </a:r>
            <a:r>
              <a:rPr lang="sk-SK" sz="1800" dirty="0">
                <a:solidFill>
                  <a:srgbClr val="000000"/>
                </a:solidFill>
                <a:effectLst/>
                <a:latin typeface="Arial"/>
                <a:cs typeface="Arial"/>
              </a:rPr>
              <a:t>”, ktoré nepriamo naznačujú rozlíšenie na hlavné a vedľajšie plnenie. </a:t>
            </a:r>
            <a:endParaRPr lang="en-GB" sz="1800" dirty="0">
              <a:solidFill>
                <a:srgbClr val="000000"/>
              </a:solidFill>
              <a:effectLst/>
              <a:latin typeface="Arial"/>
              <a:cs typeface="Arial"/>
            </a:endParaRPr>
          </a:p>
          <a:p>
            <a:pPr algn="just"/>
            <a:endParaRPr lang="en-GB" sz="700" dirty="0" smtClean="0">
              <a:solidFill>
                <a:srgbClr val="000000"/>
              </a:solidFill>
              <a:effectLst/>
              <a:latin typeface="Arial"/>
              <a:cs typeface="Arial"/>
            </a:endParaRPr>
          </a:p>
          <a:p>
            <a:pPr algn="just"/>
            <a:r>
              <a:rPr lang="sk-SK" sz="1800" dirty="0">
                <a:solidFill>
                  <a:srgbClr val="000000"/>
                </a:solidFill>
                <a:effectLst/>
                <a:latin typeface="Arial"/>
                <a:cs typeface="Arial"/>
              </a:rPr>
              <a:t>Koncept zložených plnení predstavil Súdny dvor ES vo viacerých svojich rozhodnutiach, v ktorých definoval určité kritériá, ktoré by sa mali brať do úvahy, aby sa z hľadiska DPH určilo, či jedno plnenie, ktoré sa skladá z viacerých prvkov, sa má považovať za jeden zdaniteľný obchod alebo za viac odlišných </a:t>
            </a:r>
            <a:r>
              <a:rPr lang="sk-SK" sz="1800" dirty="0" smtClean="0">
                <a:solidFill>
                  <a:srgbClr val="000000"/>
                </a:solidFill>
                <a:effectLst/>
                <a:latin typeface="Arial"/>
                <a:cs typeface="Arial"/>
              </a:rPr>
              <a:t>a samostatne </a:t>
            </a:r>
            <a:r>
              <a:rPr lang="sk-SK" sz="1800" dirty="0">
                <a:solidFill>
                  <a:srgbClr val="000000"/>
                </a:solidFill>
                <a:effectLst/>
                <a:latin typeface="Arial"/>
                <a:cs typeface="Arial"/>
              </a:rPr>
              <a:t>posudzovaných zdaniteľných obchodov</a:t>
            </a:r>
            <a:r>
              <a:rPr lang="sk-SK" sz="2000" dirty="0">
                <a:solidFill>
                  <a:srgbClr val="000000"/>
                </a:solidFill>
                <a:effectLst/>
                <a:latin typeface="Arial"/>
                <a:cs typeface="Arial"/>
              </a:rPr>
              <a:t>. </a:t>
            </a:r>
            <a:endParaRPr lang="en-GB" sz="2000" dirty="0">
              <a:solidFill>
                <a:srgbClr val="000000"/>
              </a:solidFill>
              <a:effectLst/>
              <a:latin typeface="Arial"/>
              <a:cs typeface="Arial"/>
            </a:endParaRPr>
          </a:p>
          <a:p>
            <a:pPr algn="just"/>
            <a:endParaRPr lang="en-GB" sz="2000" dirty="0">
              <a:solidFill>
                <a:srgbClr val="000000"/>
              </a:solidFill>
              <a:effectLst/>
              <a:latin typeface="Arial"/>
              <a:cs typeface="Aria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90402" y="1004766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5" name="Obrázok 2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430" y="227494"/>
            <a:ext cx="8757767" cy="1146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277581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7428" y="1448321"/>
            <a:ext cx="7583488" cy="562771"/>
          </a:xfrm>
        </p:spPr>
        <p:txBody>
          <a:bodyPr/>
          <a:lstStyle/>
          <a:p>
            <a:pPr algn="l"/>
            <a:r>
              <a:rPr lang="sk-SK" sz="4000" dirty="0">
                <a:solidFill>
                  <a:schemeClr val="accent5"/>
                </a:solidFill>
              </a:rPr>
              <a:t>DPH aspekt </a:t>
            </a:r>
            <a:endParaRPr lang="sk-SK" sz="2800" dirty="0">
              <a:solidFill>
                <a:schemeClr val="accent5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887176"/>
            <a:ext cx="9144000" cy="4846908"/>
          </a:xfrm>
        </p:spPr>
        <p:txBody>
          <a:bodyPr>
            <a:noAutofit/>
          </a:bodyPr>
          <a:lstStyle/>
          <a:p>
            <a:pPr algn="just"/>
            <a:endParaRPr lang="sk-SK" sz="2000" b="1" dirty="0" smtClean="0">
              <a:solidFill>
                <a:schemeClr val="tx1"/>
              </a:solidFill>
              <a:effectLst/>
              <a:latin typeface="Arial"/>
              <a:cs typeface="Arial"/>
            </a:endParaRPr>
          </a:p>
          <a:p>
            <a:pPr algn="just"/>
            <a:r>
              <a:rPr lang="sk-SK" sz="2000" b="1" dirty="0" smtClean="0">
                <a:solidFill>
                  <a:schemeClr val="tx1"/>
                </a:solidFill>
                <a:effectLst/>
                <a:latin typeface="Arial"/>
                <a:cs typeface="Arial"/>
              </a:rPr>
              <a:t>RSP a daňová problematika v kontexte zložených plnení súvisiacich so subdodávateľskými dodávkami pre RSP</a:t>
            </a:r>
          </a:p>
          <a:p>
            <a:pPr algn="just"/>
            <a:endParaRPr lang="sk-SK" sz="800" b="1" dirty="0">
              <a:solidFill>
                <a:srgbClr val="000000"/>
              </a:solidFill>
              <a:effectLst/>
              <a:latin typeface="Arial"/>
              <a:cs typeface="Arial"/>
            </a:endParaRPr>
          </a:p>
          <a:p>
            <a:pPr algn="just"/>
            <a:r>
              <a:rPr lang="sk-SK" sz="2000" dirty="0">
                <a:solidFill>
                  <a:srgbClr val="000000"/>
                </a:solidFill>
                <a:effectLst/>
                <a:latin typeface="Arial"/>
                <a:cs typeface="Arial"/>
              </a:rPr>
              <a:t>Súdny dvor ES ďalej uviedol, že vzhľadom na rozmanitosť obchodných operácií nie je možné dať úplný návod, ako pristupovať k problému správne vo všetkých prípadoch, a preto každý konkrétny prípad je potrebné posudzovať samostatne. </a:t>
            </a:r>
            <a:endParaRPr lang="sk-SK" sz="2000" dirty="0" smtClean="0">
              <a:solidFill>
                <a:srgbClr val="000000"/>
              </a:solidFill>
              <a:effectLst/>
              <a:latin typeface="Arial"/>
              <a:cs typeface="Arial"/>
            </a:endParaRPr>
          </a:p>
          <a:p>
            <a:pPr algn="just"/>
            <a:r>
              <a:rPr lang="sk-SK" sz="2000" b="1" dirty="0" smtClean="0">
                <a:solidFill>
                  <a:srgbClr val="000000"/>
                </a:solidFill>
                <a:effectLst/>
                <a:latin typeface="Arial"/>
                <a:cs typeface="Arial"/>
              </a:rPr>
              <a:t>Pre </a:t>
            </a:r>
            <a:r>
              <a:rPr lang="sk-SK" sz="2000" b="1" dirty="0">
                <a:solidFill>
                  <a:srgbClr val="000000"/>
                </a:solidFill>
                <a:effectLst/>
                <a:latin typeface="Arial"/>
                <a:cs typeface="Arial"/>
              </a:rPr>
              <a:t>správne uplatnenie dane z pridanej hodnoty je v jednotlivých prípadoch vhodné najprv vykonať analýzu zdaniteľného obchodu a pozrieť sa, aký cieľ majú jednotlivé prvky plnenia pre zákazníka</a:t>
            </a:r>
            <a:r>
              <a:rPr lang="sk-SK" sz="2000" dirty="0">
                <a:solidFill>
                  <a:srgbClr val="000000"/>
                </a:solidFill>
                <a:effectLst/>
                <a:latin typeface="Arial"/>
                <a:cs typeface="Arial"/>
              </a:rPr>
              <a:t>. Na základe tejto analýzy bude možné určiť, či ide o jedno zložené plnenie s jedným základom dane alebo o viaceré odlišné plnenia. </a:t>
            </a:r>
            <a:endParaRPr lang="en-GB" sz="2000" dirty="0">
              <a:solidFill>
                <a:srgbClr val="000000"/>
              </a:solidFill>
              <a:effectLst/>
              <a:latin typeface="Arial"/>
              <a:cs typeface="Aria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90402" y="1004766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5" name="Obrázok 2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430" y="227494"/>
            <a:ext cx="8757767" cy="1146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166537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7428" y="1448321"/>
            <a:ext cx="7583488" cy="562771"/>
          </a:xfrm>
        </p:spPr>
        <p:txBody>
          <a:bodyPr/>
          <a:lstStyle/>
          <a:p>
            <a:pPr algn="l"/>
            <a:r>
              <a:rPr lang="sk-SK" sz="4000" dirty="0">
                <a:solidFill>
                  <a:schemeClr val="accent5"/>
                </a:solidFill>
              </a:rPr>
              <a:t>DPH aspekt </a:t>
            </a:r>
            <a:endParaRPr lang="sk-SK" sz="2800" dirty="0">
              <a:solidFill>
                <a:schemeClr val="accent5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887176"/>
            <a:ext cx="9144000" cy="4846908"/>
          </a:xfrm>
        </p:spPr>
        <p:txBody>
          <a:bodyPr>
            <a:noAutofit/>
          </a:bodyPr>
          <a:lstStyle/>
          <a:p>
            <a:pPr algn="just"/>
            <a:endParaRPr lang="sk-SK" sz="2000" b="1" dirty="0" smtClean="0">
              <a:solidFill>
                <a:schemeClr val="tx1"/>
              </a:solidFill>
              <a:effectLst/>
              <a:latin typeface="Arial"/>
              <a:cs typeface="Arial"/>
            </a:endParaRPr>
          </a:p>
          <a:p>
            <a:pPr algn="just"/>
            <a:r>
              <a:rPr lang="sk-SK" sz="2000" b="1" dirty="0" smtClean="0">
                <a:solidFill>
                  <a:schemeClr val="tx1"/>
                </a:solidFill>
                <a:effectLst/>
                <a:latin typeface="Arial"/>
                <a:cs typeface="Arial"/>
              </a:rPr>
              <a:t>RSP a daňová problematika v kontexte zložených plnení súvisiacich so subdodávateľskými dodávkami pre RSP</a:t>
            </a:r>
          </a:p>
          <a:p>
            <a:pPr algn="just"/>
            <a:endParaRPr lang="sk-SK" sz="800" b="1" dirty="0">
              <a:solidFill>
                <a:srgbClr val="000000"/>
              </a:solidFill>
              <a:effectLst/>
              <a:latin typeface="Arial"/>
              <a:cs typeface="Arial"/>
            </a:endParaRPr>
          </a:p>
          <a:p>
            <a:pPr algn="just"/>
            <a:r>
              <a:rPr lang="sk-SK" sz="2000" dirty="0" smtClean="0">
                <a:solidFill>
                  <a:srgbClr val="000000"/>
                </a:solidFill>
                <a:effectLst/>
                <a:latin typeface="Arial"/>
                <a:cs typeface="Arial"/>
              </a:rPr>
              <a:t>Z </a:t>
            </a:r>
            <a:r>
              <a:rPr lang="sk-SK" sz="2000" dirty="0">
                <a:solidFill>
                  <a:srgbClr val="000000"/>
                </a:solidFill>
                <a:effectLst/>
                <a:latin typeface="Arial"/>
                <a:cs typeface="Arial"/>
              </a:rPr>
              <a:t>judikatúry Súdneho dvora ES vyplýva, </a:t>
            </a:r>
            <a:r>
              <a:rPr lang="sk-SK" sz="2000" b="1" dirty="0">
                <a:solidFill>
                  <a:srgbClr val="000000"/>
                </a:solidFill>
                <a:effectLst/>
                <a:latin typeface="Arial"/>
                <a:cs typeface="Arial"/>
              </a:rPr>
              <a:t>že každé plnenie má byť zvyčajne považované za odlišné a nezávislé. </a:t>
            </a:r>
            <a:endParaRPr lang="sk-SK" sz="2000" b="1" dirty="0" smtClean="0">
              <a:solidFill>
                <a:srgbClr val="000000"/>
              </a:solidFill>
              <a:effectLst/>
              <a:latin typeface="Arial"/>
              <a:cs typeface="Arial"/>
            </a:endParaRPr>
          </a:p>
          <a:p>
            <a:pPr algn="just"/>
            <a:r>
              <a:rPr lang="sk-SK" sz="2000" b="1" dirty="0" smtClean="0">
                <a:solidFill>
                  <a:srgbClr val="000000"/>
                </a:solidFill>
                <a:effectLst/>
                <a:latin typeface="Arial"/>
                <a:cs typeface="Arial"/>
              </a:rPr>
              <a:t>- </a:t>
            </a:r>
            <a:r>
              <a:rPr lang="sk-SK" sz="2000" dirty="0" smtClean="0">
                <a:solidFill>
                  <a:srgbClr val="000000"/>
                </a:solidFill>
                <a:effectLst/>
                <a:latin typeface="Arial"/>
                <a:cs typeface="Arial"/>
              </a:rPr>
              <a:t>Za </a:t>
            </a:r>
            <a:r>
              <a:rPr lang="sk-SK" sz="2000" dirty="0">
                <a:solidFill>
                  <a:srgbClr val="000000"/>
                </a:solidFill>
                <a:effectLst/>
                <a:latin typeface="Arial"/>
                <a:cs typeface="Arial"/>
              </a:rPr>
              <a:t>určitých okolností však </a:t>
            </a:r>
            <a:r>
              <a:rPr lang="sk-SK" sz="2000" b="1" dirty="0">
                <a:solidFill>
                  <a:srgbClr val="000000"/>
                </a:solidFill>
                <a:effectLst/>
                <a:latin typeface="Arial"/>
                <a:cs typeface="Arial"/>
              </a:rPr>
              <a:t>viaceré formálne odlišné plnenia</a:t>
            </a:r>
            <a:r>
              <a:rPr lang="sk-SK" sz="2000" dirty="0">
                <a:solidFill>
                  <a:srgbClr val="000000"/>
                </a:solidFill>
                <a:effectLst/>
                <a:latin typeface="Arial"/>
                <a:cs typeface="Arial"/>
              </a:rPr>
              <a:t>, ktoré môžu byť poskytnuté oddelene, sa musia, ak nie sú nezávislé, považovať za </a:t>
            </a:r>
            <a:r>
              <a:rPr lang="sk-SK" sz="2000" b="1" u="sng" dirty="0">
                <a:solidFill>
                  <a:srgbClr val="000000"/>
                </a:solidFill>
                <a:effectLst/>
                <a:latin typeface="Arial"/>
                <a:cs typeface="Arial"/>
              </a:rPr>
              <a:t>jedno plnenie.</a:t>
            </a:r>
            <a:endParaRPr lang="en-GB" sz="2000" u="sng" dirty="0">
              <a:solidFill>
                <a:srgbClr val="000000"/>
              </a:solidFill>
              <a:effectLst/>
              <a:latin typeface="Arial"/>
              <a:cs typeface="Arial"/>
            </a:endParaRPr>
          </a:p>
          <a:p>
            <a:pPr algn="just"/>
            <a:r>
              <a:rPr lang="sk-SK" sz="2000" b="1" dirty="0" smtClean="0">
                <a:solidFill>
                  <a:srgbClr val="000000"/>
                </a:solidFill>
                <a:effectLst/>
                <a:latin typeface="Arial"/>
                <a:cs typeface="Arial"/>
              </a:rPr>
              <a:t>- </a:t>
            </a:r>
            <a:r>
              <a:rPr lang="sk-SK" sz="2000" dirty="0" smtClean="0">
                <a:solidFill>
                  <a:srgbClr val="000000"/>
                </a:solidFill>
                <a:effectLst/>
                <a:latin typeface="Arial"/>
                <a:cs typeface="Arial"/>
              </a:rPr>
              <a:t>Plnenie </a:t>
            </a:r>
            <a:r>
              <a:rPr lang="sk-SK" sz="2000" dirty="0">
                <a:solidFill>
                  <a:srgbClr val="000000"/>
                </a:solidFill>
                <a:effectLst/>
                <a:latin typeface="Arial"/>
                <a:cs typeface="Arial"/>
              </a:rPr>
              <a:t>musí byť považované </a:t>
            </a:r>
            <a:r>
              <a:rPr lang="sk-SK" sz="2000" b="1" dirty="0">
                <a:solidFill>
                  <a:srgbClr val="000000"/>
                </a:solidFill>
                <a:effectLst/>
                <a:latin typeface="Arial"/>
                <a:cs typeface="Arial"/>
              </a:rPr>
              <a:t>za vedľajšie k hlavnému plneniu </a:t>
            </a:r>
            <a:r>
              <a:rPr lang="sk-SK" sz="2000" dirty="0">
                <a:solidFill>
                  <a:srgbClr val="000000"/>
                </a:solidFill>
                <a:effectLst/>
                <a:latin typeface="Arial"/>
                <a:cs typeface="Arial"/>
              </a:rPr>
              <a:t>najmä</a:t>
            </a:r>
            <a:r>
              <a:rPr lang="sk-SK" sz="2000" b="1" dirty="0">
                <a:solidFill>
                  <a:srgbClr val="000000"/>
                </a:solidFill>
                <a:effectLst/>
                <a:latin typeface="Arial"/>
                <a:cs typeface="Arial"/>
              </a:rPr>
              <a:t> vtedy, ak pre zákazníka nepredstavuje cieľ, ale je prostriedkom lepšieho využitia hlavného plnenia</a:t>
            </a:r>
            <a:r>
              <a:rPr lang="sk-SK" sz="2000" dirty="0">
                <a:effectLst/>
              </a:rPr>
              <a:t>. </a:t>
            </a:r>
            <a:endParaRPr lang="en-GB" sz="2000" dirty="0">
              <a:effectLst/>
            </a:endParaRPr>
          </a:p>
          <a:p>
            <a:pPr algn="just"/>
            <a:endParaRPr lang="en-GB" sz="2000" dirty="0">
              <a:solidFill>
                <a:srgbClr val="000000"/>
              </a:solidFill>
              <a:effectLst/>
              <a:latin typeface="Arial"/>
              <a:cs typeface="Arial"/>
            </a:endParaRPr>
          </a:p>
          <a:p>
            <a:pPr algn="just"/>
            <a:endParaRPr lang="en-GB" sz="2000" dirty="0">
              <a:solidFill>
                <a:srgbClr val="000000"/>
              </a:solidFill>
              <a:effectLst/>
              <a:latin typeface="Arial"/>
              <a:cs typeface="Aria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90402" y="1004766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5" name="Obrázok 2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430" y="227494"/>
            <a:ext cx="8757767" cy="1146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493694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7428" y="1448321"/>
            <a:ext cx="7583488" cy="562771"/>
          </a:xfrm>
        </p:spPr>
        <p:txBody>
          <a:bodyPr/>
          <a:lstStyle/>
          <a:p>
            <a:pPr algn="l"/>
            <a:r>
              <a:rPr lang="sk-SK" sz="4000" dirty="0">
                <a:solidFill>
                  <a:schemeClr val="accent5"/>
                </a:solidFill>
              </a:rPr>
              <a:t>DPH aspekt </a:t>
            </a:r>
            <a:endParaRPr lang="sk-SK" sz="2800" dirty="0">
              <a:solidFill>
                <a:schemeClr val="accent5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887176"/>
            <a:ext cx="9144000" cy="4970824"/>
          </a:xfrm>
        </p:spPr>
        <p:txBody>
          <a:bodyPr>
            <a:noAutofit/>
          </a:bodyPr>
          <a:lstStyle/>
          <a:p>
            <a:pPr algn="just"/>
            <a:r>
              <a:rPr lang="sk-SK" sz="2000" b="1" dirty="0" smtClean="0">
                <a:solidFill>
                  <a:srgbClr val="000000"/>
                </a:solidFill>
                <a:effectLst/>
                <a:latin typeface="Arial"/>
                <a:cs typeface="Arial"/>
              </a:rPr>
              <a:t>Základné </a:t>
            </a:r>
            <a:r>
              <a:rPr lang="sk-SK" sz="2000" b="1" dirty="0">
                <a:solidFill>
                  <a:srgbClr val="000000"/>
                </a:solidFill>
                <a:effectLst/>
                <a:latin typeface="Arial"/>
                <a:cs typeface="Arial"/>
              </a:rPr>
              <a:t>atribúty pri rozhodovaní v prípade jedného zloženého plnenia:</a:t>
            </a:r>
            <a:endParaRPr lang="en-GB" sz="2000" b="1" dirty="0">
              <a:solidFill>
                <a:srgbClr val="000000"/>
              </a:solidFill>
              <a:effectLst/>
              <a:latin typeface="Arial"/>
              <a:cs typeface="Arial"/>
            </a:endParaRPr>
          </a:p>
          <a:p>
            <a:pPr marL="285750" lvl="0" indent="-285750" algn="just">
              <a:buFont typeface="Wingdings" charset="2"/>
              <a:buChar char="Ø"/>
            </a:pPr>
            <a:r>
              <a:rPr lang="sk-SK" sz="1800" dirty="0" smtClean="0">
                <a:solidFill>
                  <a:srgbClr val="000000"/>
                </a:solidFill>
                <a:effectLst/>
                <a:latin typeface="Arial"/>
                <a:cs typeface="Arial"/>
              </a:rPr>
              <a:t>každé </a:t>
            </a:r>
            <a:r>
              <a:rPr lang="sk-SK" sz="1800" dirty="0">
                <a:solidFill>
                  <a:srgbClr val="000000"/>
                </a:solidFill>
                <a:effectLst/>
                <a:latin typeface="Arial"/>
                <a:cs typeface="Arial"/>
              </a:rPr>
              <a:t>dodanie služby musí byť samostatne posúdené ako jednoznančné a nezávislé</a:t>
            </a:r>
            <a:r>
              <a:rPr lang="sk-SK" sz="1800" dirty="0" smtClean="0">
                <a:solidFill>
                  <a:srgbClr val="000000"/>
                </a:solidFill>
                <a:effectLst/>
                <a:latin typeface="Arial"/>
                <a:cs typeface="Arial"/>
              </a:rPr>
              <a:t>,</a:t>
            </a:r>
            <a:endParaRPr lang="en-GB" sz="1800" dirty="0">
              <a:solidFill>
                <a:srgbClr val="000000"/>
              </a:solidFill>
              <a:effectLst/>
              <a:latin typeface="Arial"/>
              <a:cs typeface="Arial"/>
            </a:endParaRPr>
          </a:p>
          <a:p>
            <a:pPr marL="285750" lvl="0" indent="-285750" algn="just">
              <a:buFont typeface="Wingdings" charset="2"/>
              <a:buChar char="Ø"/>
            </a:pPr>
            <a:r>
              <a:rPr lang="sk-SK" sz="1800" dirty="0" smtClean="0">
                <a:solidFill>
                  <a:srgbClr val="000000"/>
                </a:solidFill>
                <a:effectLst/>
                <a:latin typeface="Arial"/>
                <a:cs typeface="Arial"/>
              </a:rPr>
              <a:t>plnenie</a:t>
            </a:r>
            <a:r>
              <a:rPr lang="sk-SK" sz="1800" dirty="0">
                <a:solidFill>
                  <a:srgbClr val="000000"/>
                </a:solidFill>
                <a:effectLst/>
                <a:latin typeface="Arial"/>
                <a:cs typeface="Arial"/>
              </a:rPr>
              <a:t>, ktoré zahŕňa z ekonomického hľadiska jednu službu, by nemalo byť umelo rozdelené, aby nedochádzalo k skresleniu fungovania systému DPH</a:t>
            </a:r>
            <a:r>
              <a:rPr lang="sk-SK" sz="1800" dirty="0" smtClean="0">
                <a:solidFill>
                  <a:srgbClr val="000000"/>
                </a:solidFill>
                <a:effectLst/>
                <a:latin typeface="Arial"/>
                <a:cs typeface="Arial"/>
              </a:rPr>
              <a:t>,</a:t>
            </a:r>
            <a:endParaRPr lang="en-GB" sz="1800" dirty="0">
              <a:solidFill>
                <a:srgbClr val="000000"/>
              </a:solidFill>
              <a:effectLst/>
              <a:latin typeface="Arial"/>
              <a:cs typeface="Arial"/>
            </a:endParaRPr>
          </a:p>
          <a:p>
            <a:pPr marL="285750" lvl="0" indent="-285750" algn="just">
              <a:buFont typeface="Wingdings" charset="2"/>
              <a:buChar char="Ø"/>
            </a:pPr>
            <a:r>
              <a:rPr lang="sk-SK" sz="1800" dirty="0" smtClean="0">
                <a:solidFill>
                  <a:srgbClr val="000000"/>
                </a:solidFill>
                <a:effectLst/>
                <a:latin typeface="Arial"/>
                <a:cs typeface="Arial"/>
              </a:rPr>
              <a:t>je </a:t>
            </a:r>
            <a:r>
              <a:rPr lang="sk-SK" sz="1800" dirty="0">
                <a:solidFill>
                  <a:srgbClr val="000000"/>
                </a:solidFill>
                <a:effectLst/>
                <a:latin typeface="Arial"/>
                <a:cs typeface="Arial"/>
              </a:rPr>
              <a:t>potrebné zistiť zásadné charakteristické znaky operácií, aby sa dalo určiť, či zdaniteľná osoba dodáva zákazníkom niekoľko odlišných hlavných služieb alebo jednu službu</a:t>
            </a:r>
            <a:r>
              <a:rPr lang="sk-SK" sz="1800" dirty="0" smtClean="0">
                <a:solidFill>
                  <a:srgbClr val="000000"/>
                </a:solidFill>
                <a:effectLst/>
                <a:latin typeface="Arial"/>
                <a:cs typeface="Arial"/>
              </a:rPr>
              <a:t>,</a:t>
            </a:r>
            <a:endParaRPr lang="en-GB" sz="1800" dirty="0">
              <a:solidFill>
                <a:srgbClr val="000000"/>
              </a:solidFill>
              <a:effectLst/>
              <a:latin typeface="Arial"/>
              <a:cs typeface="Arial"/>
            </a:endParaRPr>
          </a:p>
          <a:p>
            <a:pPr marL="285750" lvl="0" indent="-285750" algn="just">
              <a:buFont typeface="Wingdings" charset="2"/>
              <a:buChar char="Ø"/>
            </a:pPr>
            <a:r>
              <a:rPr lang="sk-SK" sz="1800" dirty="0" smtClean="0">
                <a:solidFill>
                  <a:srgbClr val="000000"/>
                </a:solidFill>
                <a:effectLst/>
                <a:latin typeface="Arial"/>
                <a:cs typeface="Arial"/>
              </a:rPr>
              <a:t>služba </a:t>
            </a:r>
            <a:r>
              <a:rPr lang="sk-SK" sz="1800" dirty="0">
                <a:solidFill>
                  <a:srgbClr val="000000"/>
                </a:solidFill>
                <a:effectLst/>
                <a:latin typeface="Arial"/>
                <a:cs typeface="Arial"/>
              </a:rPr>
              <a:t>musí byť zohľadňovaná ako vedľajšia služba k hlavnej službe, ak pre zákazníkov neposkytuje cieľ sám o sebe, ale poskytuje možnosť lepšieho využitia hlavnej služby</a:t>
            </a:r>
            <a:r>
              <a:rPr lang="sk-SK" sz="1800" dirty="0" smtClean="0">
                <a:solidFill>
                  <a:srgbClr val="000000"/>
                </a:solidFill>
                <a:effectLst/>
                <a:latin typeface="Arial"/>
                <a:cs typeface="Arial"/>
              </a:rPr>
              <a:t>,</a:t>
            </a:r>
            <a:endParaRPr lang="sk-SK" sz="1800" dirty="0">
              <a:solidFill>
                <a:srgbClr val="000000"/>
              </a:solidFill>
              <a:effectLst/>
              <a:latin typeface="Arial"/>
              <a:cs typeface="Arial"/>
            </a:endParaRPr>
          </a:p>
          <a:p>
            <a:pPr marL="285750" lvl="0" indent="-285750" algn="just">
              <a:buFont typeface="Wingdings" charset="2"/>
              <a:buChar char="Ø"/>
            </a:pPr>
            <a:r>
              <a:rPr lang="sk-SK" sz="1800" dirty="0" smtClean="0">
                <a:solidFill>
                  <a:srgbClr val="000000"/>
                </a:solidFill>
                <a:effectLst/>
                <a:latin typeface="Arial"/>
                <a:cs typeface="Arial"/>
              </a:rPr>
              <a:t>skutočnosť</a:t>
            </a:r>
            <a:r>
              <a:rPr lang="sk-SK" sz="1800" dirty="0">
                <a:solidFill>
                  <a:srgbClr val="000000"/>
                </a:solidFill>
                <a:effectLst/>
                <a:latin typeface="Arial"/>
                <a:cs typeface="Arial"/>
              </a:rPr>
              <a:t>, že je platená jedna cena, nie je rozhodujúca, i keď jedna cena môže navodiť, že ide o jednu službu, fakturácia celkovej sumy môže byť len indíciou. Vyhotovenie jednej faktúry v prípade poskytnutia viacerých transakcií neznamená, že ide o jedno plnenie. Na druhej strane skutočnosť, keby sú viaceré transakcie fakturované zvlášť, nemá vplyv na záver, že ide o jedno zložené plnenie. </a:t>
            </a:r>
            <a:endParaRPr lang="en-GB" sz="1800" dirty="0">
              <a:solidFill>
                <a:srgbClr val="000000"/>
              </a:solidFill>
              <a:effectLst/>
              <a:latin typeface="Arial"/>
              <a:cs typeface="Arial"/>
            </a:endParaRPr>
          </a:p>
          <a:p>
            <a:pPr algn="just"/>
            <a:endParaRPr lang="sk-SK" sz="1800" b="1" dirty="0">
              <a:solidFill>
                <a:srgbClr val="000000"/>
              </a:solidFill>
              <a:effectLst/>
              <a:latin typeface="Arial"/>
              <a:cs typeface="Arial"/>
            </a:endParaRPr>
          </a:p>
          <a:p>
            <a:pPr algn="just"/>
            <a:endParaRPr lang="en-GB" sz="1800" dirty="0">
              <a:solidFill>
                <a:srgbClr val="000000"/>
              </a:solidFill>
              <a:effectLst/>
              <a:latin typeface="Arial"/>
              <a:cs typeface="Arial"/>
            </a:endParaRPr>
          </a:p>
          <a:p>
            <a:pPr algn="just"/>
            <a:endParaRPr lang="en-GB" sz="1800" dirty="0">
              <a:solidFill>
                <a:srgbClr val="000000"/>
              </a:solidFill>
              <a:effectLst/>
              <a:latin typeface="Arial"/>
              <a:cs typeface="Aria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90402" y="1004766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5" name="Obrázok 2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430" y="227494"/>
            <a:ext cx="8757767" cy="1146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011450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7428" y="1448321"/>
            <a:ext cx="7583488" cy="562771"/>
          </a:xfrm>
        </p:spPr>
        <p:txBody>
          <a:bodyPr/>
          <a:lstStyle/>
          <a:p>
            <a:pPr algn="l"/>
            <a:r>
              <a:rPr lang="sk-SK" sz="4000" dirty="0">
                <a:solidFill>
                  <a:schemeClr val="accent5"/>
                </a:solidFill>
              </a:rPr>
              <a:t>DPH aspekt </a:t>
            </a:r>
            <a:endParaRPr lang="sk-SK" sz="2800" dirty="0">
              <a:solidFill>
                <a:schemeClr val="accent5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887176"/>
            <a:ext cx="9144000" cy="4970824"/>
          </a:xfrm>
        </p:spPr>
        <p:txBody>
          <a:bodyPr>
            <a:noAutofit/>
          </a:bodyPr>
          <a:lstStyle/>
          <a:p>
            <a:pPr algn="just"/>
            <a:endParaRPr lang="sk-SK" sz="2000" b="1" dirty="0" smtClean="0">
              <a:solidFill>
                <a:srgbClr val="000000"/>
              </a:solidFill>
              <a:effectLst/>
              <a:latin typeface="Arial"/>
              <a:cs typeface="Arial"/>
            </a:endParaRPr>
          </a:p>
          <a:p>
            <a:pPr algn="just"/>
            <a:r>
              <a:rPr lang="sk-SK" sz="2000" b="1" dirty="0" smtClean="0">
                <a:solidFill>
                  <a:srgbClr val="000000"/>
                </a:solidFill>
                <a:effectLst/>
                <a:latin typeface="Arial"/>
                <a:cs typeface="Arial"/>
              </a:rPr>
              <a:t>Záver: </a:t>
            </a:r>
            <a:endParaRPr lang="sk-SK" sz="1800" dirty="0">
              <a:solidFill>
                <a:srgbClr val="000000"/>
              </a:solidFill>
              <a:effectLst/>
              <a:latin typeface="Arial"/>
              <a:cs typeface="Arial"/>
            </a:endParaRPr>
          </a:p>
          <a:p>
            <a:pPr algn="just"/>
            <a:r>
              <a:rPr lang="sk-SK" sz="1800" dirty="0">
                <a:solidFill>
                  <a:srgbClr val="000000"/>
                </a:solidFill>
                <a:effectLst/>
                <a:latin typeface="Arial"/>
                <a:cs typeface="Arial"/>
              </a:rPr>
              <a:t>Vzhľadom na odlišnosti obchodných transakcií </a:t>
            </a:r>
            <a:r>
              <a:rPr lang="sk-SK" sz="1800" b="1" dirty="0">
                <a:solidFill>
                  <a:srgbClr val="000000"/>
                </a:solidFill>
                <a:effectLst/>
                <a:latin typeface="Arial"/>
                <a:cs typeface="Arial"/>
              </a:rPr>
              <a:t>nie je možné dať vyčerpávajúcu odpoveď a jednoznačný postup/návod na rozlíšenie medzi pojmami „jedno zložené plnenie“ a „samostatné plnenie“. </a:t>
            </a:r>
            <a:endParaRPr lang="sk-SK" sz="1800" b="1" dirty="0" smtClean="0">
              <a:solidFill>
                <a:srgbClr val="000000"/>
              </a:solidFill>
              <a:effectLst/>
              <a:latin typeface="Arial"/>
              <a:cs typeface="Arial"/>
            </a:endParaRPr>
          </a:p>
          <a:p>
            <a:pPr algn="just"/>
            <a:endParaRPr lang="sk-SK" sz="1800" dirty="0" smtClean="0">
              <a:solidFill>
                <a:srgbClr val="000000"/>
              </a:solidFill>
              <a:effectLst/>
              <a:latin typeface="Arial"/>
              <a:cs typeface="Arial"/>
            </a:endParaRPr>
          </a:p>
          <a:p>
            <a:pPr algn="just"/>
            <a:r>
              <a:rPr lang="sk-SK" sz="1800" dirty="0" smtClean="0">
                <a:solidFill>
                  <a:srgbClr val="000000"/>
                </a:solidFill>
                <a:effectLst/>
                <a:latin typeface="Arial"/>
                <a:cs typeface="Arial"/>
              </a:rPr>
              <a:t>Vo </a:t>
            </a:r>
            <a:r>
              <a:rPr lang="sk-SK" sz="1800" dirty="0">
                <a:solidFill>
                  <a:srgbClr val="000000"/>
                </a:solidFill>
                <a:effectLst/>
                <a:latin typeface="Arial"/>
                <a:cs typeface="Arial"/>
              </a:rPr>
              <a:t>všeobecnosti je však možné konštatovať, že ak platiteľ dane poskytuje svojmu zákazníkovi plnenie pozostávajúce z viacerých prvkov, je potrebné vykonať analýzu týchto plnení, pozrieť sa na cieľ, ktorý predstavujú jeho jednotlivé prvky pre zákazníka a na základe toho vie stanoviť, či ide o jedno plnenie, na ktoré sa vzťahuje daňový režim hlavného plnenia, alebo či ide o samostatné plnenia. </a:t>
            </a:r>
            <a:endParaRPr lang="en-GB" sz="1800" dirty="0">
              <a:solidFill>
                <a:srgbClr val="000000"/>
              </a:solidFill>
              <a:effectLst/>
              <a:latin typeface="Arial"/>
              <a:cs typeface="Arial"/>
            </a:endParaRPr>
          </a:p>
          <a:p>
            <a:pPr algn="just"/>
            <a:endParaRPr lang="sk-SK" sz="1800" dirty="0">
              <a:solidFill>
                <a:srgbClr val="000000"/>
              </a:solidFill>
              <a:effectLst/>
              <a:latin typeface="Arial"/>
              <a:cs typeface="Arial"/>
            </a:endParaRPr>
          </a:p>
          <a:p>
            <a:pPr algn="just"/>
            <a:endParaRPr lang="en-GB" sz="1800" dirty="0">
              <a:solidFill>
                <a:srgbClr val="000000"/>
              </a:solidFill>
              <a:effectLst/>
              <a:latin typeface="Arial"/>
              <a:cs typeface="Arial"/>
            </a:endParaRPr>
          </a:p>
          <a:p>
            <a:pPr algn="just"/>
            <a:endParaRPr lang="en-GB" sz="1800" dirty="0">
              <a:solidFill>
                <a:srgbClr val="000000"/>
              </a:solidFill>
              <a:effectLst/>
              <a:latin typeface="Arial"/>
              <a:cs typeface="Aria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90402" y="1004766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5" name="Obrázok 2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430" y="227494"/>
            <a:ext cx="8757767" cy="1146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20811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7428" y="1448321"/>
            <a:ext cx="7583488" cy="562771"/>
          </a:xfrm>
        </p:spPr>
        <p:txBody>
          <a:bodyPr/>
          <a:lstStyle/>
          <a:p>
            <a:pPr algn="l"/>
            <a:r>
              <a:rPr lang="sk-SK" sz="4000" dirty="0" smtClean="0">
                <a:solidFill>
                  <a:schemeClr val="tx1"/>
                </a:solidFill>
              </a:rPr>
              <a:t>DPH aspekt</a:t>
            </a:r>
            <a:endParaRPr lang="sk-SK" sz="4000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746" y="2252132"/>
            <a:ext cx="8852451" cy="3810001"/>
          </a:xfrm>
        </p:spPr>
        <p:txBody>
          <a:bodyPr>
            <a:noAutofit/>
          </a:bodyPr>
          <a:lstStyle/>
          <a:p>
            <a:pPr algn="just"/>
            <a:r>
              <a:rPr lang="sk-SK" b="1" dirty="0">
                <a:solidFill>
                  <a:srgbClr val="0033CC"/>
                </a:solidFill>
                <a:effectLst/>
                <a:latin typeface="Arial"/>
                <a:cs typeface="Arial"/>
              </a:rPr>
              <a:t>Ad </a:t>
            </a:r>
            <a:r>
              <a:rPr lang="sk-SK" b="1" dirty="0" smtClean="0">
                <a:solidFill>
                  <a:srgbClr val="0033CC"/>
                </a:solidFill>
                <a:effectLst/>
                <a:latin typeface="Arial"/>
                <a:cs typeface="Arial"/>
              </a:rPr>
              <a:t>a) </a:t>
            </a:r>
            <a:r>
              <a:rPr lang="sk-SK" b="1" dirty="0">
                <a:solidFill>
                  <a:srgbClr val="000000"/>
                </a:solidFill>
                <a:effectLst/>
                <a:latin typeface="Arial"/>
                <a:cs typeface="Arial"/>
              </a:rPr>
              <a:t>Čo sa považuje za </a:t>
            </a:r>
            <a:r>
              <a:rPr lang="sk-SK" b="1" u="sng" dirty="0">
                <a:solidFill>
                  <a:srgbClr val="000000"/>
                </a:solidFill>
                <a:effectLst/>
                <a:latin typeface="Arial"/>
                <a:cs typeface="Arial"/>
              </a:rPr>
              <a:t>aktivitu sociálnej ekonomiky</a:t>
            </a:r>
            <a:r>
              <a:rPr lang="sk-SK" b="1" dirty="0" smtClean="0">
                <a:solidFill>
                  <a:srgbClr val="000000"/>
                </a:solidFill>
                <a:effectLst/>
                <a:latin typeface="Arial"/>
                <a:cs typeface="Arial"/>
              </a:rPr>
              <a:t>?</a:t>
            </a:r>
            <a:endParaRPr lang="en-GB" b="1" dirty="0">
              <a:solidFill>
                <a:srgbClr val="000000"/>
              </a:solidFill>
              <a:effectLst/>
              <a:latin typeface="Arial"/>
              <a:cs typeface="Arial"/>
            </a:endParaRPr>
          </a:p>
          <a:p>
            <a:pPr algn="just"/>
            <a:endParaRPr lang="sk-SK" sz="1600" dirty="0" smtClean="0">
              <a:solidFill>
                <a:srgbClr val="000000"/>
              </a:solidFill>
              <a:effectLst/>
              <a:latin typeface="Arial"/>
              <a:cs typeface="Arial"/>
            </a:endParaRPr>
          </a:p>
          <a:p>
            <a:pPr algn="just"/>
            <a:r>
              <a:rPr lang="sk-SK" sz="2000" dirty="0" smtClean="0">
                <a:solidFill>
                  <a:srgbClr val="000000"/>
                </a:solidFill>
                <a:effectLst/>
                <a:latin typeface="Arial"/>
                <a:cs typeface="Arial"/>
              </a:rPr>
              <a:t>- Cieľom </a:t>
            </a:r>
            <a:r>
              <a:rPr lang="sk-SK" sz="2000" dirty="0">
                <a:solidFill>
                  <a:srgbClr val="000000"/>
                </a:solidFill>
                <a:effectLst/>
                <a:latin typeface="Arial"/>
                <a:cs typeface="Arial"/>
              </a:rPr>
              <a:t>RSP by malo byť dosahovanie merateľného pozitívneho vplyvu, ktorým je napĺňanie verejného alebo komunitného záujmu. </a:t>
            </a:r>
            <a:endParaRPr lang="en-GB" sz="2000" dirty="0">
              <a:solidFill>
                <a:srgbClr val="000000"/>
              </a:solidFill>
              <a:effectLst/>
              <a:latin typeface="Arial"/>
              <a:cs typeface="Arial"/>
            </a:endParaRPr>
          </a:p>
          <a:p>
            <a:pPr algn="just"/>
            <a:endParaRPr lang="sk-SK" sz="2000" dirty="0" smtClean="0">
              <a:solidFill>
                <a:srgbClr val="000000"/>
              </a:solidFill>
              <a:effectLst/>
              <a:latin typeface="Arial"/>
              <a:cs typeface="Arial"/>
            </a:endParaRPr>
          </a:p>
          <a:p>
            <a:pPr algn="just"/>
            <a:r>
              <a:rPr lang="sk-SK" sz="2000" dirty="0" smtClean="0">
                <a:solidFill>
                  <a:srgbClr val="000000"/>
                </a:solidFill>
                <a:effectLst/>
                <a:latin typeface="Arial"/>
                <a:cs typeface="Arial"/>
              </a:rPr>
              <a:t>- Pod </a:t>
            </a:r>
            <a:r>
              <a:rPr lang="sk-SK" sz="2000" dirty="0">
                <a:solidFill>
                  <a:srgbClr val="000000"/>
                </a:solidFill>
                <a:effectLst/>
                <a:latin typeface="Arial"/>
                <a:cs typeface="Arial"/>
              </a:rPr>
              <a:t>napĺňaním verejného alebo komunitného záujmu sa rozumie </a:t>
            </a:r>
            <a:r>
              <a:rPr lang="sk-SK" sz="2000" u="sng" dirty="0">
                <a:solidFill>
                  <a:srgbClr val="000000"/>
                </a:solidFill>
                <a:effectLst/>
                <a:latin typeface="Arial"/>
                <a:cs typeface="Arial"/>
              </a:rPr>
              <a:t>poskytovanie spoločensky prospešnej služby</a:t>
            </a:r>
            <a:r>
              <a:rPr lang="sk-SK" sz="2000" dirty="0">
                <a:solidFill>
                  <a:srgbClr val="000000"/>
                </a:solidFill>
                <a:effectLst/>
                <a:latin typeface="Arial"/>
                <a:cs typeface="Arial"/>
              </a:rPr>
              <a:t>, za ktorú možno považovať  </a:t>
            </a:r>
            <a:r>
              <a:rPr lang="sk-SK" sz="2000" b="1" u="sng" dirty="0">
                <a:solidFill>
                  <a:srgbClr val="000000"/>
                </a:solidFill>
                <a:effectLst/>
                <a:latin typeface="Arial"/>
                <a:cs typeface="Arial"/>
              </a:rPr>
              <a:t>niektorú z nasledovných aktivít:</a:t>
            </a:r>
            <a:endParaRPr lang="en-GB" sz="2000" b="1" u="sng" dirty="0">
              <a:solidFill>
                <a:srgbClr val="000000"/>
              </a:solidFill>
              <a:effectLst/>
              <a:latin typeface="Arial"/>
              <a:cs typeface="Arial"/>
            </a:endParaRPr>
          </a:p>
          <a:p>
            <a:pPr algn="just"/>
            <a:endParaRPr lang="en-GB" sz="2000" dirty="0">
              <a:solidFill>
                <a:srgbClr val="000000"/>
              </a:solidFill>
              <a:effectLst/>
              <a:latin typeface="Arial"/>
              <a:cs typeface="Aria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90402" y="1004766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5" name="Obrázok 2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430" y="227494"/>
            <a:ext cx="8757767" cy="1146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30177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7428" y="1448321"/>
            <a:ext cx="7583488" cy="562771"/>
          </a:xfrm>
        </p:spPr>
        <p:txBody>
          <a:bodyPr/>
          <a:lstStyle/>
          <a:p>
            <a:pPr algn="l"/>
            <a:r>
              <a:rPr lang="sk-SK" sz="4000" dirty="0">
                <a:solidFill>
                  <a:schemeClr val="accent5"/>
                </a:solidFill>
              </a:rPr>
              <a:t>DPH aspekt </a:t>
            </a:r>
            <a:endParaRPr lang="sk-SK" sz="2800" dirty="0">
              <a:solidFill>
                <a:schemeClr val="accent5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887176"/>
            <a:ext cx="9144000" cy="4970824"/>
          </a:xfrm>
        </p:spPr>
        <p:txBody>
          <a:bodyPr>
            <a:noAutofit/>
          </a:bodyPr>
          <a:lstStyle/>
          <a:p>
            <a:pPr algn="just"/>
            <a:endParaRPr lang="sk-SK" sz="2000" b="1" dirty="0" smtClean="0">
              <a:solidFill>
                <a:srgbClr val="000000"/>
              </a:solidFill>
              <a:effectLst/>
              <a:latin typeface="Arial"/>
              <a:cs typeface="Arial"/>
            </a:endParaRPr>
          </a:p>
          <a:p>
            <a:pPr algn="just"/>
            <a:r>
              <a:rPr lang="sk-SK" sz="2000" b="1" dirty="0" smtClean="0">
                <a:solidFill>
                  <a:srgbClr val="000000"/>
                </a:solidFill>
                <a:effectLst/>
                <a:latin typeface="Arial"/>
                <a:cs typeface="Arial"/>
              </a:rPr>
              <a:t>Príklad: </a:t>
            </a:r>
            <a:r>
              <a:rPr lang="sk-SK" sz="2000" dirty="0" smtClean="0">
                <a:solidFill>
                  <a:srgbClr val="000000"/>
                </a:solidFill>
                <a:effectLst/>
                <a:latin typeface="Arial"/>
                <a:cs typeface="Arial"/>
              </a:rPr>
              <a:t>RSP poskytuje upratovacie služby pre OP, kedy časť týchlo služieb si subdodávateľsky zaobstaráva od tretej strany. Je možné pre RSP uplatniť zníženú DPH sadzbu?</a:t>
            </a:r>
            <a:endParaRPr lang="sk-SK" sz="1800" dirty="0">
              <a:solidFill>
                <a:srgbClr val="000000"/>
              </a:solidFill>
              <a:effectLst/>
              <a:latin typeface="Arial"/>
              <a:cs typeface="Arial"/>
            </a:endParaRPr>
          </a:p>
          <a:p>
            <a:pPr algn="just"/>
            <a:endParaRPr lang="sk-SK" sz="1800" dirty="0" smtClean="0">
              <a:solidFill>
                <a:srgbClr val="000000"/>
              </a:solidFill>
              <a:effectLst/>
              <a:latin typeface="Arial"/>
              <a:cs typeface="Arial"/>
            </a:endParaRPr>
          </a:p>
          <a:p>
            <a:pPr algn="just"/>
            <a:r>
              <a:rPr lang="sk-SK" sz="1800" dirty="0" smtClean="0">
                <a:solidFill>
                  <a:srgbClr val="000000"/>
                </a:solidFill>
                <a:effectLst/>
                <a:latin typeface="Arial"/>
                <a:cs typeface="Arial"/>
              </a:rPr>
              <a:t>V prvom rade za účelom zodpovedania otázky je podstatné určiť, o aký typ plnenia ide, t.j. </a:t>
            </a:r>
            <a:r>
              <a:rPr lang="sk-SK" sz="1800" dirty="0">
                <a:solidFill>
                  <a:srgbClr val="000000"/>
                </a:solidFill>
                <a:effectLst/>
                <a:latin typeface="Arial"/>
                <a:cs typeface="Arial"/>
              </a:rPr>
              <a:t>č</a:t>
            </a:r>
            <a:r>
              <a:rPr lang="sk-SK" sz="1800" dirty="0" smtClean="0">
                <a:solidFill>
                  <a:srgbClr val="000000"/>
                </a:solidFill>
                <a:effectLst/>
                <a:latin typeface="Arial"/>
                <a:cs typeface="Arial"/>
              </a:rPr>
              <a:t>i ide o 2 samostatné dodania pre OP alebo môže ísť o jedno zložené plnenie, ktoré by sa mohlo fakturovať vo vzťahu RSP - OP v režime zníženej DPH sadzby.</a:t>
            </a:r>
          </a:p>
          <a:p>
            <a:pPr algn="just"/>
            <a:r>
              <a:rPr lang="sk-SK" sz="1800" dirty="0" smtClean="0">
                <a:solidFill>
                  <a:srgbClr val="000000"/>
                </a:solidFill>
                <a:effectLst/>
                <a:latin typeface="Arial"/>
                <a:cs typeface="Arial"/>
              </a:rPr>
              <a:t>Ak by subdodávateľská časť plnenia nepredstavovala hlavný cieľ pre OP, je potrebné ju fakturovať osobitne vo vzťahu k RSP, kedy následne pri refakturácii týchto subdodávateľských služieb je s veľkou pravdepodobnosťou narušená daňová neutralita súvisiaca s problematikou narúšania hospodárskej súťaže.</a:t>
            </a:r>
            <a:endParaRPr lang="en-GB" sz="1800" dirty="0">
              <a:solidFill>
                <a:srgbClr val="000000"/>
              </a:solidFill>
              <a:effectLst/>
              <a:latin typeface="Arial"/>
              <a:cs typeface="Arial"/>
            </a:endParaRPr>
          </a:p>
          <a:p>
            <a:pPr algn="just"/>
            <a:endParaRPr lang="sk-SK" sz="1800" dirty="0">
              <a:solidFill>
                <a:srgbClr val="000000"/>
              </a:solidFill>
              <a:effectLst/>
              <a:latin typeface="Arial"/>
              <a:cs typeface="Arial"/>
            </a:endParaRPr>
          </a:p>
          <a:p>
            <a:pPr algn="just"/>
            <a:endParaRPr lang="en-GB" sz="1800" dirty="0">
              <a:solidFill>
                <a:srgbClr val="000000"/>
              </a:solidFill>
              <a:effectLst/>
              <a:latin typeface="Arial"/>
              <a:cs typeface="Arial"/>
            </a:endParaRPr>
          </a:p>
          <a:p>
            <a:pPr algn="just"/>
            <a:endParaRPr lang="en-GB" sz="1800" dirty="0">
              <a:solidFill>
                <a:srgbClr val="000000"/>
              </a:solidFill>
              <a:effectLst/>
              <a:latin typeface="Arial"/>
              <a:cs typeface="Aria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90402" y="1004766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5" name="Obrázok 2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430" y="227494"/>
            <a:ext cx="8757767" cy="1146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183491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7428" y="1448321"/>
            <a:ext cx="7583488" cy="562771"/>
          </a:xfrm>
        </p:spPr>
        <p:txBody>
          <a:bodyPr/>
          <a:lstStyle/>
          <a:p>
            <a:pPr algn="l"/>
            <a:r>
              <a:rPr lang="sk-SK" sz="4000" dirty="0">
                <a:solidFill>
                  <a:schemeClr val="accent5"/>
                </a:solidFill>
              </a:rPr>
              <a:t>DPH aspekt </a:t>
            </a:r>
            <a:endParaRPr lang="sk-SK" sz="2800" dirty="0">
              <a:solidFill>
                <a:schemeClr val="accent5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887176"/>
            <a:ext cx="9144000" cy="4970824"/>
          </a:xfrm>
        </p:spPr>
        <p:txBody>
          <a:bodyPr>
            <a:noAutofit/>
          </a:bodyPr>
          <a:lstStyle/>
          <a:p>
            <a:pPr algn="just"/>
            <a:endParaRPr lang="sk-SK" sz="2000" dirty="0" smtClean="0">
              <a:solidFill>
                <a:srgbClr val="000000"/>
              </a:solidFill>
              <a:effectLst/>
              <a:latin typeface="Arial"/>
              <a:cs typeface="Arial"/>
            </a:endParaRPr>
          </a:p>
          <a:p>
            <a:pPr algn="just"/>
            <a:r>
              <a:rPr lang="sk-SK" sz="2000" dirty="0" smtClean="0">
                <a:solidFill>
                  <a:srgbClr val="000000"/>
                </a:solidFill>
                <a:effectLst/>
                <a:latin typeface="Arial"/>
                <a:cs typeface="Arial"/>
              </a:rPr>
              <a:t>V danom prípade by odporúčanie pre RSP bolo také, aby pri fakturácii vo vzťahi k OP uplatňovali základnú </a:t>
            </a:r>
            <a:r>
              <a:rPr lang="sk-SK" sz="2000" dirty="0">
                <a:solidFill>
                  <a:srgbClr val="000000"/>
                </a:solidFill>
                <a:effectLst/>
                <a:latin typeface="Arial"/>
                <a:cs typeface="Arial"/>
              </a:rPr>
              <a:t>20</a:t>
            </a:r>
            <a:r>
              <a:rPr lang="sk-SK" sz="2000" dirty="0" smtClean="0">
                <a:solidFill>
                  <a:srgbClr val="000000"/>
                </a:solidFill>
                <a:effectLst/>
                <a:latin typeface="Arial"/>
                <a:cs typeface="Arial"/>
              </a:rPr>
              <a:t>% </a:t>
            </a:r>
            <a:r>
              <a:rPr lang="sk-SK" sz="2000" dirty="0">
                <a:solidFill>
                  <a:srgbClr val="000000"/>
                </a:solidFill>
                <a:effectLst/>
                <a:latin typeface="Arial"/>
                <a:cs typeface="Arial"/>
              </a:rPr>
              <a:t>DPH </a:t>
            </a:r>
            <a:r>
              <a:rPr lang="sk-SK" sz="2000" dirty="0" smtClean="0">
                <a:solidFill>
                  <a:srgbClr val="000000"/>
                </a:solidFill>
                <a:effectLst/>
                <a:latin typeface="Arial"/>
                <a:cs typeface="Arial"/>
              </a:rPr>
              <a:t>sadzbu, </a:t>
            </a:r>
            <a:r>
              <a:rPr lang="sk-SK" sz="2000" dirty="0">
                <a:solidFill>
                  <a:srgbClr val="000000"/>
                </a:solidFill>
                <a:effectLst/>
                <a:latin typeface="Arial"/>
                <a:cs typeface="Arial"/>
              </a:rPr>
              <a:t>nakoľko ak by uplatnilo RSP </a:t>
            </a:r>
            <a:r>
              <a:rPr lang="sk-SK" sz="2000" dirty="0" smtClean="0">
                <a:solidFill>
                  <a:srgbClr val="000000"/>
                </a:solidFill>
                <a:effectLst/>
                <a:latin typeface="Arial"/>
                <a:cs typeface="Arial"/>
              </a:rPr>
              <a:t>iný </a:t>
            </a:r>
            <a:r>
              <a:rPr lang="sk-SK" sz="2000" dirty="0">
                <a:solidFill>
                  <a:srgbClr val="000000"/>
                </a:solidFill>
                <a:effectLst/>
                <a:latin typeface="Arial"/>
                <a:cs typeface="Arial"/>
              </a:rPr>
              <a:t>režim (zníženú 10%-tnú DPH sadzbu), len </a:t>
            </a:r>
            <a:r>
              <a:rPr lang="sk-SK" sz="2000" b="1" dirty="0">
                <a:solidFill>
                  <a:srgbClr val="000000"/>
                </a:solidFill>
                <a:effectLst/>
                <a:latin typeface="Arial"/>
                <a:cs typeface="Arial"/>
              </a:rPr>
              <a:t>ťažko by argumentačne ustál a vyvrátil domnienku o narúšaní hospodárskej súťaže</a:t>
            </a:r>
            <a:r>
              <a:rPr lang="sk-SK" sz="2000" b="1" dirty="0" smtClean="0">
                <a:solidFill>
                  <a:srgbClr val="000000"/>
                </a:solidFill>
                <a:effectLst/>
                <a:latin typeface="Arial"/>
                <a:cs typeface="Arial"/>
              </a:rPr>
              <a:t>. </a:t>
            </a:r>
            <a:r>
              <a:rPr lang="sk-SK" sz="2000" b="1" dirty="0">
                <a:solidFill>
                  <a:srgbClr val="000000"/>
                </a:solidFill>
                <a:effectLst/>
                <a:latin typeface="Arial"/>
                <a:cs typeface="Arial"/>
              </a:rPr>
              <a:t>Časť „typovo rovnakých“ služieb obstaráva totiž RSP od tretích strán v režime základnej DPH sadzby, čím by preukazateľne dochádzalo k narúšaniu zásady daňovej neutrality </a:t>
            </a:r>
            <a:r>
              <a:rPr lang="sk-SK" sz="2000" dirty="0">
                <a:solidFill>
                  <a:srgbClr val="000000"/>
                </a:solidFill>
                <a:effectLst/>
                <a:latin typeface="Arial"/>
                <a:cs typeface="Arial"/>
              </a:rPr>
              <a:t>ako jednej zo základných zásad optimálneho daňového systému</a:t>
            </a:r>
            <a:r>
              <a:rPr lang="sk-SK" sz="2000" dirty="0" smtClean="0">
                <a:solidFill>
                  <a:srgbClr val="000000"/>
                </a:solidFill>
                <a:effectLst/>
                <a:latin typeface="Arial"/>
                <a:cs typeface="Arial"/>
              </a:rPr>
              <a:t>.</a:t>
            </a:r>
          </a:p>
          <a:p>
            <a:pPr algn="just"/>
            <a:r>
              <a:rPr lang="sk-SK" sz="2000" dirty="0" smtClean="0">
                <a:solidFill>
                  <a:srgbClr val="000000"/>
                </a:solidFill>
                <a:effectLst/>
                <a:latin typeface="Arial"/>
                <a:cs typeface="Arial"/>
              </a:rPr>
              <a:t>V</a:t>
            </a:r>
            <a:r>
              <a:rPr lang="sk-SK" sz="2000" dirty="0">
                <a:solidFill>
                  <a:srgbClr val="000000"/>
                </a:solidFill>
                <a:effectLst/>
                <a:latin typeface="Arial"/>
                <a:cs typeface="Arial"/>
              </a:rPr>
              <a:t> neposlednom rade z prijatých služieb si RSP odpočítava vstupnú DPH sadzbu vo výške 20%, kedy v podstate „to isté“ plnenie poskytované na výstupe by nemal fakturoval so zníženou DPH sadzbu, nakoľko by týmto spôsobom </a:t>
            </a:r>
            <a:r>
              <a:rPr lang="sk-SK" sz="2000" dirty="0" smtClean="0">
                <a:solidFill>
                  <a:srgbClr val="000000"/>
                </a:solidFill>
                <a:effectLst/>
                <a:latin typeface="Arial"/>
                <a:cs typeface="Arial"/>
              </a:rPr>
              <a:t>preukázateľne dochádzalo </a:t>
            </a:r>
            <a:r>
              <a:rPr lang="sk-SK" sz="2000" dirty="0">
                <a:solidFill>
                  <a:srgbClr val="000000"/>
                </a:solidFill>
                <a:effectLst/>
                <a:latin typeface="Arial"/>
                <a:cs typeface="Arial"/>
              </a:rPr>
              <a:t>ku kráteniu </a:t>
            </a:r>
            <a:r>
              <a:rPr lang="sk-SK" sz="2000" dirty="0" smtClean="0">
                <a:solidFill>
                  <a:srgbClr val="000000"/>
                </a:solidFill>
                <a:effectLst/>
                <a:latin typeface="Arial"/>
                <a:cs typeface="Arial"/>
              </a:rPr>
              <a:t>DPH na výstupe.</a:t>
            </a:r>
            <a:endParaRPr lang="en-GB" sz="2000" dirty="0">
              <a:solidFill>
                <a:srgbClr val="000000"/>
              </a:solidFill>
              <a:effectLst/>
              <a:latin typeface="Arial"/>
              <a:cs typeface="Arial"/>
            </a:endParaRPr>
          </a:p>
          <a:p>
            <a:pPr algn="just"/>
            <a:endParaRPr lang="sk-SK" sz="1800" dirty="0">
              <a:solidFill>
                <a:srgbClr val="000000"/>
              </a:solidFill>
              <a:effectLst/>
              <a:latin typeface="Arial"/>
              <a:cs typeface="Arial"/>
            </a:endParaRPr>
          </a:p>
          <a:p>
            <a:pPr algn="just"/>
            <a:endParaRPr lang="en-GB" sz="1800" dirty="0">
              <a:solidFill>
                <a:srgbClr val="000000"/>
              </a:solidFill>
              <a:effectLst/>
              <a:latin typeface="Arial"/>
              <a:cs typeface="Arial"/>
            </a:endParaRPr>
          </a:p>
          <a:p>
            <a:pPr algn="just"/>
            <a:endParaRPr lang="en-GB" sz="1800" dirty="0">
              <a:solidFill>
                <a:srgbClr val="000000"/>
              </a:solidFill>
              <a:effectLst/>
              <a:latin typeface="Arial"/>
              <a:cs typeface="Aria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90402" y="1004766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5" name="Obrázok 2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430" y="227494"/>
            <a:ext cx="8757767" cy="1146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729880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7428" y="1448321"/>
            <a:ext cx="7583488" cy="562771"/>
          </a:xfrm>
        </p:spPr>
        <p:txBody>
          <a:bodyPr/>
          <a:lstStyle/>
          <a:p>
            <a:pPr algn="l"/>
            <a:r>
              <a:rPr lang="sk-SK" sz="4000" dirty="0">
                <a:solidFill>
                  <a:schemeClr val="tx1"/>
                </a:solidFill>
              </a:rPr>
              <a:t>DPH aspekt </a:t>
            </a:r>
            <a:r>
              <a:rPr lang="sk-SK" sz="2800" dirty="0">
                <a:solidFill>
                  <a:schemeClr val="tx1"/>
                </a:solidFill>
              </a:rPr>
              <a:t>– </a:t>
            </a:r>
            <a:r>
              <a:rPr lang="sk-SK" sz="2800" dirty="0" smtClean="0">
                <a:solidFill>
                  <a:schemeClr val="tx1"/>
                </a:solidFill>
              </a:rPr>
              <a:t>subjekt SE</a:t>
            </a:r>
            <a:endParaRPr lang="sk-SK" sz="2800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746" y="2011092"/>
            <a:ext cx="8852451" cy="4711441"/>
          </a:xfrm>
        </p:spPr>
        <p:txBody>
          <a:bodyPr>
            <a:noAutofit/>
          </a:bodyPr>
          <a:lstStyle/>
          <a:p>
            <a:pPr algn="just"/>
            <a:r>
              <a:rPr lang="sk-SK" sz="2000" dirty="0" smtClean="0">
                <a:solidFill>
                  <a:srgbClr val="000000"/>
                </a:solidFill>
                <a:effectLst/>
                <a:latin typeface="Arial"/>
                <a:cs typeface="Arial"/>
              </a:rPr>
              <a:t> - </a:t>
            </a:r>
            <a:r>
              <a:rPr lang="sk-SK" sz="2000" b="1" dirty="0" smtClean="0">
                <a:solidFill>
                  <a:srgbClr val="000000"/>
                </a:solidFill>
                <a:effectLst/>
                <a:latin typeface="Arial"/>
                <a:cs typeface="Arial"/>
              </a:rPr>
              <a:t>Subjektom </a:t>
            </a:r>
            <a:r>
              <a:rPr lang="sk-SK" sz="2000" b="1" dirty="0">
                <a:solidFill>
                  <a:srgbClr val="000000"/>
                </a:solidFill>
                <a:effectLst/>
                <a:latin typeface="Arial"/>
                <a:cs typeface="Arial"/>
              </a:rPr>
              <a:t>sociálnej ekonomiky </a:t>
            </a:r>
            <a:r>
              <a:rPr lang="sk-SK" sz="2000" dirty="0">
                <a:solidFill>
                  <a:srgbClr val="000000"/>
                </a:solidFill>
                <a:effectLst/>
                <a:latin typeface="Arial"/>
                <a:cs typeface="Arial"/>
              </a:rPr>
              <a:t>je občianske združenie, nadácia, neinvestičný fond, nezisková organizácia, účelové zariadenie cirkvi, obchodná spoločnosť, družstvo alebo fyzická osoba (podnikateľ- zamestnávateľ, ktorí:</a:t>
            </a:r>
            <a:endParaRPr lang="en-GB" sz="2000" dirty="0">
              <a:solidFill>
                <a:srgbClr val="000000"/>
              </a:solidFill>
              <a:effectLst/>
              <a:latin typeface="Arial"/>
              <a:cs typeface="Arial"/>
            </a:endParaRPr>
          </a:p>
          <a:p>
            <a:pPr lvl="0" algn="just"/>
            <a:r>
              <a:rPr lang="sk-SK" sz="2000" dirty="0" smtClean="0">
                <a:solidFill>
                  <a:srgbClr val="000000"/>
                </a:solidFill>
                <a:effectLst/>
                <a:latin typeface="Arial"/>
                <a:cs typeface="Arial"/>
              </a:rPr>
              <a:t>- nie </a:t>
            </a:r>
            <a:r>
              <a:rPr lang="sk-SK" sz="2000" dirty="0">
                <a:solidFill>
                  <a:srgbClr val="000000"/>
                </a:solidFill>
                <a:effectLst/>
                <a:latin typeface="Arial"/>
                <a:cs typeface="Arial"/>
              </a:rPr>
              <a:t>sú väčšinovo riadení štátnym orgánom, štátny orgán ich z väčšej miery nefinancuje, nevymenuváva ani nevolí štatutárny orgán ani viac ako polovicu jeho členov a nevymenuváva a ani nevolí viac ako polovicu členov riadiaceho alebo dozorného orgánu</a:t>
            </a:r>
            <a:endParaRPr lang="en-GB" sz="2000" dirty="0">
              <a:solidFill>
                <a:srgbClr val="000000"/>
              </a:solidFill>
              <a:effectLst/>
              <a:latin typeface="Arial"/>
              <a:cs typeface="Arial"/>
            </a:endParaRPr>
          </a:p>
          <a:p>
            <a:pPr lvl="0" algn="just"/>
            <a:r>
              <a:rPr lang="sk-SK" sz="2000" dirty="0" smtClean="0">
                <a:solidFill>
                  <a:srgbClr val="000000"/>
                </a:solidFill>
                <a:effectLst/>
                <a:latin typeface="Arial"/>
                <a:cs typeface="Arial"/>
              </a:rPr>
              <a:t>- vykonávajú </a:t>
            </a:r>
            <a:r>
              <a:rPr lang="sk-SK" sz="2000" dirty="0">
                <a:solidFill>
                  <a:srgbClr val="000000"/>
                </a:solidFill>
                <a:effectLst/>
                <a:latin typeface="Arial"/>
                <a:cs typeface="Arial"/>
              </a:rPr>
              <a:t>hospodársku alebo nehospodársku činnosť v rámci aktivít sociálnej ekonomiky, a ak podnikajú alebo vykonávajú inú zárobkovú činnosť, nevykonávajú ju výhradne na účely dosiahnutia zisku alebo zisk z nej používajú spôsobom podľa zákona č.112/2018 Z.z. o sociálnej ekonomike a sociálnych podnikoch.</a:t>
            </a:r>
            <a:endParaRPr lang="en-GB" sz="2000" dirty="0">
              <a:solidFill>
                <a:srgbClr val="000000"/>
              </a:solidFill>
              <a:effectLst/>
              <a:latin typeface="Arial"/>
              <a:cs typeface="Arial"/>
            </a:endParaRPr>
          </a:p>
          <a:p>
            <a:pPr lvl="0" algn="just"/>
            <a:endParaRPr lang="en-GB" sz="2000" dirty="0">
              <a:solidFill>
                <a:srgbClr val="000000"/>
              </a:solidFill>
              <a:effectLst/>
              <a:latin typeface="Arial"/>
              <a:cs typeface="Aria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90402" y="1004766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5" name="Obrázok 2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430" y="227494"/>
            <a:ext cx="8757767" cy="1146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843701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1747" y="1448321"/>
            <a:ext cx="8852450" cy="562771"/>
          </a:xfrm>
        </p:spPr>
        <p:txBody>
          <a:bodyPr/>
          <a:lstStyle/>
          <a:p>
            <a:pPr algn="l"/>
            <a:r>
              <a:rPr lang="sk-SK" sz="4000" dirty="0">
                <a:solidFill>
                  <a:schemeClr val="tx1"/>
                </a:solidFill>
              </a:rPr>
              <a:t>DPH aspekt </a:t>
            </a:r>
            <a:r>
              <a:rPr lang="sk-SK" sz="2800" dirty="0">
                <a:solidFill>
                  <a:schemeClr val="tx1"/>
                </a:solidFill>
              </a:rPr>
              <a:t>– </a:t>
            </a:r>
            <a:r>
              <a:rPr lang="sk-SK" sz="2800" dirty="0" smtClean="0">
                <a:solidFill>
                  <a:schemeClr val="tx1"/>
                </a:solidFill>
              </a:rPr>
              <a:t>subjekt (orgán) verejnej správy</a:t>
            </a:r>
            <a:endParaRPr lang="sk-SK" sz="2800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746" y="2011092"/>
            <a:ext cx="8852451" cy="4711441"/>
          </a:xfrm>
        </p:spPr>
        <p:txBody>
          <a:bodyPr>
            <a:noAutofit/>
          </a:bodyPr>
          <a:lstStyle/>
          <a:p>
            <a:pPr algn="just"/>
            <a:r>
              <a:rPr lang="sk-SK" sz="2000" dirty="0">
                <a:solidFill>
                  <a:srgbClr val="000000"/>
                </a:solidFill>
                <a:effectLst/>
                <a:latin typeface="Arial"/>
                <a:cs typeface="Arial"/>
              </a:rPr>
              <a:t>Vychádzajúc z §3 zákona č. 523/2004 zákona o rozpočtových pravidlách verejnej správy Z.z. („Zákon o RPVS“), sa za subjekty verejnej správy sa považujú také právnické osoby zapísané v registri organizácií vedenom Štatistickým úradom Slovenskej republiky, ktoré sú zaradené vo verejnej správe v súlade s jednotnou metodikou platnou pre Európsku úniu, a </a:t>
            </a:r>
            <a:r>
              <a:rPr lang="sk-SK" sz="2000" dirty="0" smtClean="0">
                <a:solidFill>
                  <a:srgbClr val="000000"/>
                </a:solidFill>
                <a:effectLst/>
                <a:latin typeface="Arial"/>
                <a:cs typeface="Arial"/>
              </a:rPr>
              <a:t>to:</a:t>
            </a:r>
          </a:p>
          <a:p>
            <a:pPr algn="just"/>
            <a:endParaRPr lang="en-GB" sz="2000" dirty="0">
              <a:solidFill>
                <a:srgbClr val="000000"/>
              </a:solidFill>
              <a:effectLst/>
              <a:latin typeface="Arial"/>
              <a:cs typeface="Arial"/>
            </a:endParaRPr>
          </a:p>
          <a:p>
            <a:pPr lvl="0" algn="just"/>
            <a:r>
              <a:rPr lang="sk-SK" sz="2000" dirty="0" smtClean="0">
                <a:solidFill>
                  <a:srgbClr val="000000"/>
                </a:solidFill>
                <a:effectLst/>
                <a:latin typeface="Arial"/>
                <a:cs typeface="Arial"/>
              </a:rPr>
              <a:t>- v </a:t>
            </a:r>
            <a:r>
              <a:rPr lang="sk-SK" sz="2000" dirty="0">
                <a:solidFill>
                  <a:srgbClr val="000000"/>
                </a:solidFill>
                <a:effectLst/>
                <a:latin typeface="Arial"/>
                <a:cs typeface="Arial"/>
              </a:rPr>
              <a:t>ústrednej správe, </a:t>
            </a:r>
            <a:endParaRPr lang="en-GB" sz="2000" dirty="0">
              <a:solidFill>
                <a:srgbClr val="000000"/>
              </a:solidFill>
              <a:effectLst/>
              <a:latin typeface="Arial"/>
              <a:cs typeface="Arial"/>
            </a:endParaRPr>
          </a:p>
          <a:p>
            <a:pPr lvl="0" algn="just"/>
            <a:r>
              <a:rPr lang="sk-SK" sz="2000" dirty="0" smtClean="0">
                <a:solidFill>
                  <a:srgbClr val="000000"/>
                </a:solidFill>
                <a:effectLst/>
                <a:latin typeface="Arial"/>
                <a:cs typeface="Arial"/>
              </a:rPr>
              <a:t>- v</a:t>
            </a:r>
            <a:r>
              <a:rPr lang="sk-SK" sz="2000" dirty="0">
                <a:solidFill>
                  <a:srgbClr val="000000"/>
                </a:solidFill>
                <a:effectLst/>
                <a:latin typeface="Arial"/>
                <a:cs typeface="Arial"/>
              </a:rPr>
              <a:t> územnej samospráve</a:t>
            </a:r>
            <a:endParaRPr lang="en-GB" sz="2000" dirty="0">
              <a:solidFill>
                <a:srgbClr val="000000"/>
              </a:solidFill>
              <a:effectLst/>
              <a:latin typeface="Arial"/>
              <a:cs typeface="Arial"/>
            </a:endParaRPr>
          </a:p>
          <a:p>
            <a:pPr lvl="0" algn="just"/>
            <a:r>
              <a:rPr lang="sk-SK" sz="2000" dirty="0" smtClean="0">
                <a:solidFill>
                  <a:srgbClr val="000000"/>
                </a:solidFill>
                <a:effectLst/>
                <a:latin typeface="Arial"/>
                <a:cs typeface="Arial"/>
              </a:rPr>
              <a:t>- vo </a:t>
            </a:r>
            <a:r>
              <a:rPr lang="sk-SK" sz="2000" dirty="0">
                <a:solidFill>
                  <a:srgbClr val="000000"/>
                </a:solidFill>
                <a:effectLst/>
                <a:latin typeface="Arial"/>
                <a:cs typeface="Arial"/>
              </a:rPr>
              <a:t>fondoch sociálneho poistenia a fondoch zdravotného </a:t>
            </a:r>
            <a:r>
              <a:rPr lang="sk-SK" sz="2000" dirty="0" smtClean="0">
                <a:solidFill>
                  <a:srgbClr val="000000"/>
                </a:solidFill>
                <a:effectLst/>
                <a:latin typeface="Arial"/>
                <a:cs typeface="Arial"/>
              </a:rPr>
              <a:t>poistenia</a:t>
            </a:r>
            <a:endParaRPr lang="en-GB" sz="2000" dirty="0">
              <a:solidFill>
                <a:srgbClr val="000000"/>
              </a:solidFill>
              <a:effectLst/>
              <a:latin typeface="Arial"/>
              <a:cs typeface="Aria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90402" y="1004766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5" name="Obrázok 2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430" y="227494"/>
            <a:ext cx="8757767" cy="1146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573127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1747" y="1448321"/>
            <a:ext cx="8852450" cy="562771"/>
          </a:xfrm>
        </p:spPr>
        <p:txBody>
          <a:bodyPr/>
          <a:lstStyle/>
          <a:p>
            <a:pPr algn="l"/>
            <a:r>
              <a:rPr lang="sk-SK" sz="4000" dirty="0">
                <a:solidFill>
                  <a:schemeClr val="tx1"/>
                </a:solidFill>
              </a:rPr>
              <a:t>DPH aspekt </a:t>
            </a:r>
            <a:r>
              <a:rPr lang="sk-SK" sz="2800" dirty="0">
                <a:solidFill>
                  <a:schemeClr val="tx1"/>
                </a:solidFill>
              </a:rPr>
              <a:t>– </a:t>
            </a:r>
            <a:r>
              <a:rPr lang="sk-SK" sz="2800" dirty="0" smtClean="0">
                <a:solidFill>
                  <a:schemeClr val="tx1"/>
                </a:solidFill>
              </a:rPr>
              <a:t>subjekt (orgán) verejnej správy</a:t>
            </a:r>
            <a:endParaRPr lang="sk-SK" sz="2800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746" y="2011092"/>
            <a:ext cx="8852451" cy="4711441"/>
          </a:xfrm>
        </p:spPr>
        <p:txBody>
          <a:bodyPr>
            <a:noAutofit/>
          </a:bodyPr>
          <a:lstStyle/>
          <a:p>
            <a:pPr algn="just"/>
            <a:r>
              <a:rPr lang="sk-SK" sz="2000" dirty="0" smtClean="0">
                <a:solidFill>
                  <a:srgbClr val="000000"/>
                </a:solidFill>
                <a:effectLst/>
                <a:latin typeface="Arial"/>
                <a:cs typeface="Arial"/>
              </a:rPr>
              <a:t>Ustanovenie </a:t>
            </a:r>
            <a:r>
              <a:rPr lang="sk-SK" sz="2000" dirty="0">
                <a:solidFill>
                  <a:srgbClr val="000000"/>
                </a:solidFill>
                <a:effectLst/>
                <a:latin typeface="Arial"/>
                <a:cs typeface="Arial"/>
              </a:rPr>
              <a:t>taxatívne nešpecifikuje jednotlivé subjekty verejnej správy, ale vytvára pomyselný okruh týchto </a:t>
            </a:r>
            <a:r>
              <a:rPr lang="sk-SK" sz="2000" dirty="0" smtClean="0">
                <a:solidFill>
                  <a:srgbClr val="000000"/>
                </a:solidFill>
                <a:effectLst/>
                <a:latin typeface="Arial"/>
                <a:cs typeface="Arial"/>
              </a:rPr>
              <a:t>subjektov:</a:t>
            </a:r>
          </a:p>
          <a:p>
            <a:pPr algn="just"/>
            <a:endParaRPr lang="en-GB" sz="800" dirty="0">
              <a:solidFill>
                <a:srgbClr val="000000"/>
              </a:solidFill>
              <a:effectLst/>
              <a:latin typeface="Arial"/>
              <a:cs typeface="Arial"/>
            </a:endParaRPr>
          </a:p>
          <a:p>
            <a:pPr algn="just"/>
            <a:r>
              <a:rPr lang="sk-SK" sz="2000" dirty="0">
                <a:solidFill>
                  <a:srgbClr val="000000"/>
                </a:solidFill>
                <a:effectLst/>
                <a:latin typeface="Arial"/>
                <a:cs typeface="Arial"/>
              </a:rPr>
              <a:t>ad i) </a:t>
            </a:r>
            <a:r>
              <a:rPr lang="sk-SK" sz="2000" b="1" u="sng" dirty="0">
                <a:solidFill>
                  <a:srgbClr val="000000"/>
                </a:solidFill>
                <a:effectLst/>
                <a:latin typeface="Arial"/>
                <a:cs typeface="Arial"/>
              </a:rPr>
              <a:t>V ústrednej správe</a:t>
            </a:r>
            <a:r>
              <a:rPr lang="sk-SK" sz="2000" b="1" dirty="0">
                <a:solidFill>
                  <a:srgbClr val="000000"/>
                </a:solidFill>
                <a:effectLst/>
                <a:latin typeface="Arial"/>
                <a:cs typeface="Arial"/>
              </a:rPr>
              <a:t> </a:t>
            </a:r>
            <a:r>
              <a:rPr lang="sk-SK" sz="2000" dirty="0">
                <a:solidFill>
                  <a:srgbClr val="000000"/>
                </a:solidFill>
                <a:effectLst/>
                <a:latin typeface="Arial"/>
                <a:cs typeface="Arial"/>
              </a:rPr>
              <a:t>sa vykazujú štátne rozpočtové organizácie a štátne príspevkové organizácie, štátne účelové </a:t>
            </a:r>
            <a:r>
              <a:rPr lang="sk-SK" sz="2000" dirty="0" smtClean="0">
                <a:solidFill>
                  <a:srgbClr val="000000"/>
                </a:solidFill>
                <a:effectLst/>
                <a:latin typeface="Arial"/>
                <a:cs typeface="Arial"/>
              </a:rPr>
              <a:t>fondy, </a:t>
            </a:r>
            <a:r>
              <a:rPr lang="sk-SK" sz="2000" dirty="0">
                <a:solidFill>
                  <a:srgbClr val="000000"/>
                </a:solidFill>
                <a:effectLst/>
                <a:latin typeface="Arial"/>
                <a:cs typeface="Arial"/>
              </a:rPr>
              <a:t>Slovenský pozemkový fond, verejné vysoké školy a ďalšie subjekty, ktoré sú zapísané a zaradené v registri v ústrednej správe. </a:t>
            </a:r>
            <a:endParaRPr lang="sk-SK" sz="2000" dirty="0" smtClean="0">
              <a:solidFill>
                <a:srgbClr val="000000"/>
              </a:solidFill>
              <a:effectLst/>
              <a:latin typeface="Arial"/>
              <a:cs typeface="Arial"/>
            </a:endParaRPr>
          </a:p>
          <a:p>
            <a:pPr algn="just"/>
            <a:endParaRPr lang="en-GB" sz="200" dirty="0">
              <a:solidFill>
                <a:srgbClr val="000000"/>
              </a:solidFill>
              <a:effectLst/>
              <a:latin typeface="Arial"/>
              <a:cs typeface="Arial"/>
            </a:endParaRPr>
          </a:p>
          <a:p>
            <a:pPr algn="just"/>
            <a:r>
              <a:rPr lang="sk-SK" sz="2000" dirty="0">
                <a:solidFill>
                  <a:srgbClr val="000000"/>
                </a:solidFill>
                <a:effectLst/>
                <a:latin typeface="Arial"/>
                <a:cs typeface="Arial"/>
              </a:rPr>
              <a:t>a</a:t>
            </a:r>
            <a:r>
              <a:rPr lang="sk-SK" sz="2000" dirty="0" smtClean="0">
                <a:solidFill>
                  <a:srgbClr val="000000"/>
                </a:solidFill>
                <a:effectLst/>
                <a:latin typeface="Arial"/>
                <a:cs typeface="Arial"/>
              </a:rPr>
              <a:t>d </a:t>
            </a:r>
            <a:r>
              <a:rPr lang="sk-SK" sz="2000" dirty="0">
                <a:solidFill>
                  <a:srgbClr val="000000"/>
                </a:solidFill>
                <a:effectLst/>
                <a:latin typeface="Arial"/>
                <a:cs typeface="Arial"/>
              </a:rPr>
              <a:t>ii) </a:t>
            </a:r>
            <a:r>
              <a:rPr lang="sk-SK" sz="2000" b="1" u="sng" dirty="0">
                <a:solidFill>
                  <a:srgbClr val="000000"/>
                </a:solidFill>
                <a:effectLst/>
                <a:latin typeface="Arial"/>
                <a:cs typeface="Arial"/>
              </a:rPr>
              <a:t>V územnej samospráve</a:t>
            </a:r>
            <a:r>
              <a:rPr lang="sk-SK" sz="2000" b="1" dirty="0">
                <a:solidFill>
                  <a:srgbClr val="000000"/>
                </a:solidFill>
                <a:effectLst/>
                <a:latin typeface="Arial"/>
                <a:cs typeface="Arial"/>
              </a:rPr>
              <a:t> </a:t>
            </a:r>
            <a:r>
              <a:rPr lang="sk-SK" sz="2000" dirty="0">
                <a:solidFill>
                  <a:srgbClr val="000000"/>
                </a:solidFill>
                <a:effectLst/>
                <a:latin typeface="Arial"/>
                <a:cs typeface="Arial"/>
              </a:rPr>
              <a:t>sa vykazujú obce a vyššie územné celky a nimi zriadené rozpočtové organizácie a príspevkové organizácie, ako aj ďalšie subjekty, ktoré sú zapísané a zaradené v registri v územnej samospráve. </a:t>
            </a:r>
          </a:p>
          <a:p>
            <a:pPr algn="just"/>
            <a:endParaRPr lang="en-GB" sz="200" dirty="0">
              <a:solidFill>
                <a:srgbClr val="000000"/>
              </a:solidFill>
              <a:effectLst/>
              <a:latin typeface="Arial"/>
              <a:cs typeface="Arial"/>
            </a:endParaRPr>
          </a:p>
          <a:p>
            <a:pPr algn="just"/>
            <a:r>
              <a:rPr lang="sk-SK" sz="2000" dirty="0">
                <a:solidFill>
                  <a:srgbClr val="000000"/>
                </a:solidFill>
                <a:effectLst/>
                <a:latin typeface="Arial"/>
                <a:cs typeface="Arial"/>
              </a:rPr>
              <a:t>a</a:t>
            </a:r>
            <a:r>
              <a:rPr lang="sk-SK" sz="2000" dirty="0" smtClean="0">
                <a:solidFill>
                  <a:srgbClr val="000000"/>
                </a:solidFill>
                <a:effectLst/>
                <a:latin typeface="Arial"/>
                <a:cs typeface="Arial"/>
              </a:rPr>
              <a:t>d </a:t>
            </a:r>
            <a:r>
              <a:rPr lang="sk-SK" sz="2000" dirty="0">
                <a:solidFill>
                  <a:srgbClr val="000000"/>
                </a:solidFill>
                <a:effectLst/>
                <a:latin typeface="Arial"/>
                <a:cs typeface="Arial"/>
              </a:rPr>
              <a:t>iii) </a:t>
            </a:r>
            <a:r>
              <a:rPr lang="sk-SK" sz="2000" u="sng" dirty="0">
                <a:solidFill>
                  <a:srgbClr val="000000"/>
                </a:solidFill>
                <a:effectLst/>
                <a:latin typeface="Arial"/>
                <a:cs typeface="Arial"/>
              </a:rPr>
              <a:t>Vo fondoch </a:t>
            </a:r>
            <a:r>
              <a:rPr lang="sk-SK" sz="2000" u="sng" dirty="0" smtClean="0">
                <a:solidFill>
                  <a:srgbClr val="000000"/>
                </a:solidFill>
                <a:effectLst/>
                <a:latin typeface="Arial"/>
                <a:cs typeface="Arial"/>
              </a:rPr>
              <a:t>SP </a:t>
            </a:r>
            <a:r>
              <a:rPr lang="sk-SK" sz="2000" u="sng" dirty="0">
                <a:solidFill>
                  <a:srgbClr val="000000"/>
                </a:solidFill>
                <a:effectLst/>
                <a:latin typeface="Arial"/>
                <a:cs typeface="Arial"/>
              </a:rPr>
              <a:t>a fondoch </a:t>
            </a:r>
            <a:r>
              <a:rPr lang="sk-SK" sz="2000" u="sng" dirty="0" smtClean="0">
                <a:solidFill>
                  <a:srgbClr val="000000"/>
                </a:solidFill>
                <a:effectLst/>
                <a:latin typeface="Arial"/>
                <a:cs typeface="Arial"/>
              </a:rPr>
              <a:t>ZP </a:t>
            </a:r>
            <a:r>
              <a:rPr lang="sk-SK" sz="2000" dirty="0" smtClean="0">
                <a:solidFill>
                  <a:srgbClr val="000000"/>
                </a:solidFill>
                <a:effectLst/>
                <a:latin typeface="Arial"/>
                <a:cs typeface="Arial"/>
              </a:rPr>
              <a:t>sa </a:t>
            </a:r>
            <a:r>
              <a:rPr lang="sk-SK" sz="2000" dirty="0">
                <a:solidFill>
                  <a:srgbClr val="000000"/>
                </a:solidFill>
                <a:effectLst/>
                <a:latin typeface="Arial"/>
                <a:cs typeface="Arial"/>
              </a:rPr>
              <a:t>vykazuje Sociálna poisťovňa a zdravotné poisťovne.</a:t>
            </a:r>
            <a:endParaRPr lang="en-GB" sz="2000" dirty="0">
              <a:solidFill>
                <a:srgbClr val="000000"/>
              </a:solidFill>
              <a:effectLst/>
              <a:latin typeface="Arial"/>
              <a:cs typeface="Arial"/>
            </a:endParaRPr>
          </a:p>
          <a:p>
            <a:pPr lvl="0" algn="just"/>
            <a:endParaRPr lang="en-GB" sz="2000" dirty="0">
              <a:solidFill>
                <a:srgbClr val="000000"/>
              </a:solidFill>
              <a:effectLst/>
              <a:latin typeface="Arial"/>
              <a:cs typeface="Aria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90402" y="1004766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5" name="Obrázok 2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430" y="227494"/>
            <a:ext cx="8757767" cy="1146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059180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7428" y="1448321"/>
            <a:ext cx="7583488" cy="562771"/>
          </a:xfrm>
        </p:spPr>
        <p:txBody>
          <a:bodyPr/>
          <a:lstStyle/>
          <a:p>
            <a:pPr algn="l"/>
            <a:r>
              <a:rPr lang="sk-SK" sz="4000" dirty="0">
                <a:solidFill>
                  <a:schemeClr val="accent5"/>
                </a:solidFill>
              </a:rPr>
              <a:t>DPH aspekt </a:t>
            </a:r>
            <a:endParaRPr lang="sk-SK" sz="2800" dirty="0">
              <a:solidFill>
                <a:schemeClr val="accent5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887176"/>
            <a:ext cx="9144000" cy="4970824"/>
          </a:xfrm>
        </p:spPr>
        <p:txBody>
          <a:bodyPr>
            <a:noAutofit/>
          </a:bodyPr>
          <a:lstStyle/>
          <a:p>
            <a:pPr algn="just"/>
            <a:endParaRPr lang="sk-SK" sz="800" dirty="0" smtClean="0">
              <a:solidFill>
                <a:srgbClr val="000000"/>
              </a:solidFill>
              <a:effectLst/>
              <a:latin typeface="Arial"/>
              <a:cs typeface="Arial"/>
            </a:endParaRPr>
          </a:p>
          <a:p>
            <a:pPr algn="just"/>
            <a:r>
              <a:rPr lang="sk-SK" sz="1800" b="1" dirty="0" smtClean="0">
                <a:solidFill>
                  <a:srgbClr val="000000"/>
                </a:solidFill>
                <a:effectLst/>
                <a:latin typeface="Arial"/>
                <a:cs typeface="Arial"/>
              </a:rPr>
              <a:t>Príklad: RSP bude poskytovať služby priania bielizne pre nemocnice. Aký bude DPH režim?</a:t>
            </a:r>
            <a:endParaRPr lang="sk-SK" sz="700" b="1" dirty="0" smtClean="0">
              <a:solidFill>
                <a:srgbClr val="000000"/>
              </a:solidFill>
              <a:effectLst/>
              <a:latin typeface="Arial"/>
              <a:cs typeface="Arial"/>
            </a:endParaRPr>
          </a:p>
          <a:p>
            <a:pPr algn="just"/>
            <a:r>
              <a:rPr lang="sk-SK" sz="1800" dirty="0">
                <a:solidFill>
                  <a:srgbClr val="000000"/>
                </a:solidFill>
                <a:effectLst/>
                <a:latin typeface="Arial"/>
                <a:cs typeface="Arial"/>
              </a:rPr>
              <a:t>Pri prvotnom úsudku sa javí, že nakoľko </a:t>
            </a:r>
            <a:r>
              <a:rPr lang="sk-SK" sz="1800" b="1" dirty="0">
                <a:solidFill>
                  <a:srgbClr val="000000"/>
                </a:solidFill>
                <a:effectLst/>
                <a:latin typeface="Arial"/>
                <a:cs typeface="Arial"/>
              </a:rPr>
              <a:t>je nemocnica považovaná za subjekt verejnej správy, </a:t>
            </a:r>
            <a:r>
              <a:rPr lang="sk-SK" sz="1800" dirty="0" smtClean="0">
                <a:solidFill>
                  <a:srgbClr val="000000"/>
                </a:solidFill>
                <a:effectLst/>
                <a:latin typeface="Arial"/>
                <a:cs typeface="Arial"/>
              </a:rPr>
              <a:t>bude môcť </a:t>
            </a:r>
            <a:r>
              <a:rPr lang="sk-SK" sz="1800" dirty="0">
                <a:solidFill>
                  <a:srgbClr val="000000"/>
                </a:solidFill>
                <a:effectLst/>
                <a:latin typeface="Arial"/>
                <a:cs typeface="Arial"/>
              </a:rPr>
              <a:t>prijímať plnenia v postavení inej ako zdaniteľnej osoby. </a:t>
            </a:r>
            <a:r>
              <a:rPr lang="sk-SK" sz="1800" b="1" dirty="0" smtClean="0">
                <a:solidFill>
                  <a:srgbClr val="000000"/>
                </a:solidFill>
                <a:effectLst/>
                <a:latin typeface="Arial"/>
                <a:cs typeface="Arial"/>
              </a:rPr>
              <a:t>Ak však nemocnica má </a:t>
            </a:r>
            <a:r>
              <a:rPr lang="sk-SK" sz="1800" b="1" dirty="0">
                <a:solidFill>
                  <a:srgbClr val="000000"/>
                </a:solidFill>
                <a:effectLst/>
                <a:latin typeface="Arial"/>
                <a:cs typeface="Arial"/>
              </a:rPr>
              <a:t>postavenie zdaniteľnej </a:t>
            </a:r>
            <a:r>
              <a:rPr lang="sk-SK" sz="1800" b="1" dirty="0" smtClean="0">
                <a:solidFill>
                  <a:srgbClr val="000000"/>
                </a:solidFill>
                <a:effectLst/>
                <a:latin typeface="Arial"/>
                <a:cs typeface="Arial"/>
              </a:rPr>
              <a:t>osoby, vylučuje ju to z podmienky OP, aj napriek tomu, že je evidovaná ako subjekt verejnej správy, zdravotnícke zariadenie v akcionárskej pôsobnosti MZ SR.</a:t>
            </a:r>
            <a:r>
              <a:rPr lang="sk-SK" sz="1800" dirty="0" smtClean="0">
                <a:solidFill>
                  <a:srgbClr val="000000"/>
                </a:solidFill>
                <a:effectLst/>
                <a:latin typeface="Arial"/>
                <a:cs typeface="Arial"/>
              </a:rPr>
              <a:t> Svoju činnosť vykonáva ako podnikateľský subjekt – a.s. v zmysle Obchodného zákonníka a príjmy za zdravotnú starostlivosť podliehajú daňovej povinnosti a zostaveniu účtovnej závierky podľa postupov účtovania pre podnikateľov. Takáto nemocnica je ako daňový subjekt registrovaná na daňové účely u správcu dane a má vydané DIČ v súvislosti s výkonom podnikateľskej činnosti, čo jej znemožňuje prijímanie služby od RSP so zvýhodneným DPH </a:t>
            </a:r>
            <a:r>
              <a:rPr lang="sk-SK" sz="1800" dirty="0">
                <a:solidFill>
                  <a:srgbClr val="000000"/>
                </a:solidFill>
                <a:effectLst/>
                <a:latin typeface="Arial"/>
                <a:cs typeface="Arial"/>
              </a:rPr>
              <a:t>režimom. Hlavná úloha, na ktorú  bola nemocnica zriadená nie je vystupovať ako orgán verejnej moci, ale primárne na podnikateľstká činnosť, čo ju vylučuje zo sféry uplatnenia 10% sadzby od RSP.</a:t>
            </a:r>
            <a:r>
              <a:rPr lang="en-GB" sz="1800" dirty="0">
                <a:solidFill>
                  <a:srgbClr val="000000"/>
                </a:solidFill>
                <a:effectLst/>
                <a:latin typeface="Arial"/>
                <a:cs typeface="Arial"/>
              </a:rPr>
              <a:t> </a:t>
            </a:r>
          </a:p>
          <a:p>
            <a:r>
              <a:rPr lang="sk-SK" sz="1800" dirty="0">
                <a:effectLst/>
              </a:rPr>
              <a:t> </a:t>
            </a:r>
            <a:endParaRPr lang="en-GB" sz="1800" dirty="0">
              <a:effectLst/>
            </a:endParaRPr>
          </a:p>
          <a:p>
            <a:pPr algn="just"/>
            <a:endParaRPr lang="sk-SK" sz="1800" dirty="0">
              <a:solidFill>
                <a:srgbClr val="000000"/>
              </a:solidFill>
              <a:effectLst/>
              <a:latin typeface="Arial"/>
              <a:cs typeface="Arial"/>
            </a:endParaRPr>
          </a:p>
          <a:p>
            <a:pPr algn="just"/>
            <a:endParaRPr lang="en-GB" sz="1800" dirty="0">
              <a:solidFill>
                <a:srgbClr val="000000"/>
              </a:solidFill>
              <a:effectLst/>
              <a:latin typeface="Arial"/>
              <a:cs typeface="Arial"/>
            </a:endParaRPr>
          </a:p>
          <a:p>
            <a:pPr algn="just"/>
            <a:endParaRPr lang="en-GB" sz="1800" dirty="0">
              <a:solidFill>
                <a:srgbClr val="000000"/>
              </a:solidFill>
              <a:effectLst/>
              <a:latin typeface="Arial"/>
              <a:cs typeface="Aria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90402" y="1004766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5" name="Obrázok 2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430" y="227494"/>
            <a:ext cx="8757767" cy="1146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553588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7428" y="1448321"/>
            <a:ext cx="7583488" cy="562771"/>
          </a:xfrm>
        </p:spPr>
        <p:txBody>
          <a:bodyPr/>
          <a:lstStyle/>
          <a:p>
            <a:pPr algn="l"/>
            <a:r>
              <a:rPr lang="sk-SK" sz="4000" dirty="0">
                <a:solidFill>
                  <a:schemeClr val="tx1"/>
                </a:solidFill>
              </a:rPr>
              <a:t>DPH aspekt </a:t>
            </a:r>
            <a:endParaRPr lang="sk-SK" sz="2800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746" y="2011092"/>
            <a:ext cx="8852451" cy="4711441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sk-SK" b="1" dirty="0">
                <a:solidFill>
                  <a:srgbClr val="0033CC"/>
                </a:solidFill>
                <a:effectLst/>
                <a:latin typeface="Arial"/>
                <a:cs typeface="Arial"/>
              </a:rPr>
              <a:t>Ad d</a:t>
            </a:r>
            <a:r>
              <a:rPr lang="sk-SK" b="1" dirty="0" smtClean="0">
                <a:solidFill>
                  <a:srgbClr val="0033CC"/>
                </a:solidFill>
                <a:effectLst/>
                <a:latin typeface="Arial"/>
                <a:cs typeface="Arial"/>
              </a:rPr>
              <a:t>) </a:t>
            </a:r>
            <a:r>
              <a:rPr lang="sk-SK" b="1" dirty="0">
                <a:solidFill>
                  <a:srgbClr val="000000"/>
                </a:solidFill>
                <a:effectLst/>
                <a:latin typeface="Arial"/>
                <a:cs typeface="Arial"/>
              </a:rPr>
              <a:t>Čo sa rozumie narúšaním hospodárskej súťaže?</a:t>
            </a:r>
            <a:endParaRPr lang="en-GB" dirty="0">
              <a:solidFill>
                <a:srgbClr val="000000"/>
              </a:solidFill>
              <a:effectLst/>
              <a:latin typeface="Arial"/>
              <a:cs typeface="Arial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sk-SK" sz="1800" b="1" dirty="0">
                <a:solidFill>
                  <a:srgbClr val="000000"/>
                </a:solidFill>
                <a:effectLst/>
                <a:latin typeface="Arial"/>
                <a:cs typeface="Arial"/>
              </a:rPr>
              <a:t> </a:t>
            </a:r>
            <a:endParaRPr lang="en-GB" sz="1800" dirty="0">
              <a:solidFill>
                <a:srgbClr val="000000"/>
              </a:solidFill>
              <a:effectLst/>
              <a:latin typeface="Arial"/>
              <a:cs typeface="Arial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sk-SK" sz="2000" dirty="0">
                <a:solidFill>
                  <a:srgbClr val="000000"/>
                </a:solidFill>
                <a:effectLst/>
                <a:latin typeface="Arial"/>
                <a:cs typeface="Arial"/>
              </a:rPr>
              <a:t>Na to, aby mohol RSC uplatniť zníženú sadzbu DPH na tovary a služby pre oprávneného zákazníka, malo by ísť o také zdaniteľné plnenia, ktorá majú svojou povahou sociálny rozmer a neexistuje žiadna skutočná možnosť, aby túto činnosť vykonávali iné subjekty, takže neexistuje ani žiadna možnosť narušenia hospodárskej súťaže.</a:t>
            </a:r>
            <a:endParaRPr lang="en-GB" sz="2000" dirty="0">
              <a:solidFill>
                <a:srgbClr val="000000"/>
              </a:solidFill>
              <a:effectLst/>
              <a:latin typeface="Arial"/>
              <a:cs typeface="Arial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sk-SK" sz="2000" dirty="0">
                <a:solidFill>
                  <a:srgbClr val="000000"/>
                </a:solidFill>
                <a:effectLst/>
                <a:latin typeface="Arial"/>
                <a:cs typeface="Arial"/>
              </a:rPr>
              <a:t> </a:t>
            </a:r>
            <a:endParaRPr lang="en-GB" sz="2000" dirty="0">
              <a:solidFill>
                <a:srgbClr val="000000"/>
              </a:solidFill>
              <a:effectLst/>
              <a:latin typeface="Arial"/>
              <a:cs typeface="Aria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90402" y="1004766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5" name="Obrázok 2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430" y="227494"/>
            <a:ext cx="8757767" cy="1146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573127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7428" y="1448321"/>
            <a:ext cx="7583488" cy="562771"/>
          </a:xfrm>
        </p:spPr>
        <p:txBody>
          <a:bodyPr/>
          <a:lstStyle/>
          <a:p>
            <a:pPr algn="l"/>
            <a:r>
              <a:rPr lang="sk-SK" sz="4000" dirty="0">
                <a:solidFill>
                  <a:schemeClr val="tx1"/>
                </a:solidFill>
              </a:rPr>
              <a:t>DPH aspekt </a:t>
            </a:r>
            <a:endParaRPr lang="sk-SK" sz="2800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746" y="2011092"/>
            <a:ext cx="8852451" cy="4711441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sk-SK" sz="1800" dirty="0">
                <a:solidFill>
                  <a:srgbClr val="000000"/>
                </a:solidFill>
                <a:effectLst/>
                <a:latin typeface="Arial"/>
                <a:cs typeface="Arial"/>
              </a:rPr>
              <a:t>Za prejavy obmedzujúce hospodársku súťaž, inými slovami za postupy, ktoré bránia konkurencieschopnosti v podnikaní možno považovať rôzne postupy týkajúce sa dojednania cenotvorby, rozdelenia trhu či zákazníkov za účelom zneužívania dominantného postavenia spoločnosťou, rôzne dohody o dočasnom či trvalom spojení podnikov, ďalej tiež poskytnutie finančnej pomoci zo strany štátu pre určité vybrané súkromné </a:t>
            </a:r>
            <a:r>
              <a:rPr lang="sk-SK" sz="1800" dirty="0" smtClean="0">
                <a:solidFill>
                  <a:srgbClr val="000000"/>
                </a:solidFill>
                <a:effectLst/>
                <a:latin typeface="Arial"/>
                <a:cs typeface="Arial"/>
              </a:rPr>
              <a:t>spoloč</a:t>
            </a:r>
            <a:r>
              <a:rPr lang="en-GB" sz="1800" dirty="0" err="1" smtClean="0">
                <a:solidFill>
                  <a:srgbClr val="000000"/>
                </a:solidFill>
                <a:effectLst/>
                <a:latin typeface="Arial"/>
                <a:cs typeface="Arial"/>
              </a:rPr>
              <a:t>nosti</a:t>
            </a:r>
            <a:r>
              <a:rPr lang="en-GB" sz="1800" dirty="0" smtClean="0">
                <a:solidFill>
                  <a:srgbClr val="000000"/>
                </a:solidFill>
                <a:effectLst/>
                <a:latin typeface="Arial"/>
                <a:cs typeface="Arial"/>
              </a:rPr>
              <a:t>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en-GB" sz="1800" dirty="0">
              <a:solidFill>
                <a:srgbClr val="000000"/>
              </a:solidFill>
              <a:effectLst/>
              <a:latin typeface="Arial"/>
              <a:cs typeface="Arial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sk-SK" sz="1800" dirty="0">
                <a:solidFill>
                  <a:srgbClr val="000000"/>
                </a:solidFill>
                <a:effectLst/>
                <a:latin typeface="Arial"/>
                <a:cs typeface="Arial"/>
              </a:rPr>
              <a:t>Smernica rady 2006/112/ES, ktorá bola prevzatá aj do národnej legislatívy v podobe ZDPH, ako aj samotná daňová legislatíva absentujú od vymedzenia zákonnej definície, čo presne sa rozumie za „</a:t>
            </a:r>
            <a:r>
              <a:rPr lang="sk-SK" sz="1800" i="1" dirty="0">
                <a:solidFill>
                  <a:srgbClr val="000000"/>
                </a:solidFill>
                <a:effectLst/>
                <a:latin typeface="Arial"/>
                <a:cs typeface="Arial"/>
              </a:rPr>
              <a:t>narúšanie hospodárskej súťaže nezlučiteľnej s vnútorným trhom.“</a:t>
            </a:r>
            <a:r>
              <a:rPr lang="sk-SK" sz="1800" dirty="0">
                <a:solidFill>
                  <a:srgbClr val="000000"/>
                </a:solidFill>
                <a:effectLst/>
                <a:latin typeface="Arial"/>
                <a:cs typeface="Arial"/>
              </a:rPr>
              <a:t> </a:t>
            </a:r>
            <a:r>
              <a:rPr lang="sk-SK" sz="1800" b="1" dirty="0">
                <a:solidFill>
                  <a:srgbClr val="000000"/>
                </a:solidFill>
                <a:effectLst/>
                <a:latin typeface="Arial"/>
                <a:cs typeface="Arial"/>
              </a:rPr>
              <a:t>Z tohto dôvodu je potrebné posudzovať každý prípad činnosti sociálneho podniku individuálne a nájsť vhodné argumenty vyvracajúc možné pochybnosti, kedy by konanie / činnosť RSP narúšala hospodársku činnosť</a:t>
            </a:r>
            <a:r>
              <a:rPr lang="sk-SK" sz="1800" dirty="0">
                <a:solidFill>
                  <a:srgbClr val="000000"/>
                </a:solidFill>
                <a:effectLst/>
                <a:latin typeface="Arial"/>
                <a:cs typeface="Arial"/>
              </a:rPr>
              <a:t>.</a:t>
            </a:r>
            <a:endParaRPr lang="en-GB" sz="1800" dirty="0">
              <a:solidFill>
                <a:srgbClr val="000000"/>
              </a:solidFill>
              <a:effectLst/>
              <a:latin typeface="Arial"/>
              <a:cs typeface="Arial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en-GB" sz="1800" dirty="0">
              <a:solidFill>
                <a:srgbClr val="000000"/>
              </a:solidFill>
              <a:effectLst/>
              <a:latin typeface="Arial"/>
              <a:cs typeface="Aria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90402" y="1004766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5" name="Obrázok 2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430" y="227494"/>
            <a:ext cx="8757767" cy="1146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005054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7428" y="1448321"/>
            <a:ext cx="7583488" cy="562771"/>
          </a:xfrm>
        </p:spPr>
        <p:txBody>
          <a:bodyPr/>
          <a:lstStyle/>
          <a:p>
            <a:pPr algn="l"/>
            <a:r>
              <a:rPr lang="sk-SK" sz="4000" dirty="0">
                <a:solidFill>
                  <a:schemeClr val="tx1"/>
                </a:solidFill>
              </a:rPr>
              <a:t>DPH aspekt </a:t>
            </a:r>
            <a:endParaRPr lang="sk-SK" sz="2800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746" y="2011092"/>
            <a:ext cx="8852451" cy="4711441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sk-SK" sz="1800" b="1" dirty="0" smtClean="0">
                <a:solidFill>
                  <a:srgbClr val="000000"/>
                </a:solidFill>
                <a:effectLst/>
                <a:latin typeface="Arial"/>
                <a:cs typeface="Arial"/>
              </a:rPr>
              <a:t>Možné argumenty </a:t>
            </a:r>
            <a:r>
              <a:rPr lang="sk-SK" sz="1800" b="1" i="1" u="sng" dirty="0">
                <a:solidFill>
                  <a:srgbClr val="000000"/>
                </a:solidFill>
                <a:effectLst/>
                <a:latin typeface="Arial"/>
                <a:cs typeface="Arial"/>
              </a:rPr>
              <a:t>v prospech vyvrátenia tvrdenia „narúšania hospodárskej súťaže“</a:t>
            </a:r>
            <a:r>
              <a:rPr lang="sk-SK" sz="1800" b="1" i="1" u="sng" dirty="0" smtClean="0">
                <a:solidFill>
                  <a:srgbClr val="000000"/>
                </a:solidFill>
                <a:effectLst/>
                <a:latin typeface="Arial"/>
                <a:cs typeface="Arial"/>
              </a:rPr>
              <a:t>: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en-GB" sz="1800" dirty="0">
              <a:solidFill>
                <a:srgbClr val="000000"/>
              </a:solidFill>
              <a:effectLst/>
              <a:latin typeface="Arial"/>
              <a:cs typeface="Arial"/>
            </a:endParaRPr>
          </a:p>
          <a:p>
            <a:pPr marL="285750" lvl="0" indent="-285750" algn="just">
              <a:buFont typeface="Arial"/>
              <a:buChar char="•"/>
            </a:pPr>
            <a:r>
              <a:rPr lang="sk-SK" sz="1800" dirty="0">
                <a:solidFill>
                  <a:srgbClr val="000000"/>
                </a:solidFill>
                <a:effectLst/>
                <a:latin typeface="Arial"/>
                <a:cs typeface="Arial"/>
              </a:rPr>
              <a:t>Regulácia ceny/finančná úľava verzus možnosť nižšej </a:t>
            </a:r>
            <a:r>
              <a:rPr lang="sk-SK" sz="1800" b="1" dirty="0">
                <a:solidFill>
                  <a:srgbClr val="000000"/>
                </a:solidFill>
                <a:effectLst/>
                <a:latin typeface="Arial"/>
                <a:cs typeface="Arial"/>
              </a:rPr>
              <a:t>daňovej sadzby</a:t>
            </a:r>
            <a:endParaRPr lang="en-GB" sz="1800" dirty="0">
              <a:solidFill>
                <a:srgbClr val="000000"/>
              </a:solidFill>
              <a:effectLst/>
              <a:latin typeface="Arial"/>
              <a:cs typeface="Arial"/>
            </a:endParaRPr>
          </a:p>
          <a:p>
            <a:pPr algn="just"/>
            <a:r>
              <a:rPr lang="sk-SK" sz="1800" b="1" i="1" dirty="0">
                <a:solidFill>
                  <a:srgbClr val="000000"/>
                </a:solidFill>
                <a:effectLst/>
                <a:latin typeface="Arial"/>
                <a:cs typeface="Arial"/>
              </a:rPr>
              <a:t>V prípade RSP ide zo strany štátu o možnosť použitia nižšej daňovej sadzby, a teda nejde o poskytnutie finančnej úľavy/grantu či inej formy úľavy v peňažnej podobe</a:t>
            </a:r>
            <a:r>
              <a:rPr lang="sk-SK" sz="1800" dirty="0">
                <a:solidFill>
                  <a:srgbClr val="000000"/>
                </a:solidFill>
                <a:effectLst/>
                <a:latin typeface="Arial"/>
                <a:cs typeface="Arial"/>
              </a:rPr>
              <a:t>, ktorá by sa mohla javiť ako narúšanie hospodárskej súťaže v podobe poskytnutia štátnej pomoci</a:t>
            </a:r>
            <a:r>
              <a:rPr lang="en-GB" sz="1800" dirty="0">
                <a:solidFill>
                  <a:srgbClr val="000000"/>
                </a:solidFill>
                <a:effectLst/>
                <a:latin typeface="Arial"/>
                <a:cs typeface="Arial"/>
              </a:rPr>
              <a:t> </a:t>
            </a:r>
            <a:endParaRPr lang="en-GB" sz="1800" dirty="0" smtClean="0">
              <a:solidFill>
                <a:srgbClr val="000000"/>
              </a:solidFill>
              <a:effectLst/>
              <a:latin typeface="Arial"/>
              <a:cs typeface="Arial"/>
            </a:endParaRPr>
          </a:p>
          <a:p>
            <a:pPr algn="just"/>
            <a:endParaRPr lang="en-GB" sz="1800" dirty="0" smtClean="0">
              <a:solidFill>
                <a:srgbClr val="000000"/>
              </a:solidFill>
              <a:effectLst/>
              <a:latin typeface="Arial"/>
              <a:cs typeface="Arial"/>
            </a:endParaRPr>
          </a:p>
          <a:p>
            <a:pPr marL="285750" lvl="0" indent="-285750" algn="just">
              <a:lnSpc>
                <a:spcPct val="100000"/>
              </a:lnSpc>
              <a:spcBef>
                <a:spcPts val="0"/>
              </a:spcBef>
              <a:buFont typeface="Arial"/>
              <a:buChar char="•"/>
            </a:pPr>
            <a:r>
              <a:rPr lang="sk-SK" sz="1800" dirty="0">
                <a:solidFill>
                  <a:srgbClr val="000000"/>
                </a:solidFill>
                <a:effectLst/>
                <a:latin typeface="Arial"/>
                <a:cs typeface="Arial"/>
              </a:rPr>
              <a:t> Ďalším argumentom v prospech vyvrátenia tohto tvrdenia je skutočnosť, že ak by aj išlo o štátnu pomoc, </a:t>
            </a:r>
            <a:r>
              <a:rPr lang="sk-SK" sz="1800" b="1" dirty="0">
                <a:solidFill>
                  <a:srgbClr val="000000"/>
                </a:solidFill>
                <a:effectLst/>
                <a:latin typeface="Arial"/>
                <a:cs typeface="Arial"/>
              </a:rPr>
              <a:t>nie je poskytovaná pre súkromný sektor,</a:t>
            </a:r>
            <a:r>
              <a:rPr lang="sk-SK" sz="1800" dirty="0">
                <a:solidFill>
                  <a:srgbClr val="000000"/>
                </a:solidFill>
                <a:effectLst/>
                <a:latin typeface="Arial"/>
                <a:cs typeface="Arial"/>
              </a:rPr>
              <a:t> </a:t>
            </a:r>
            <a:r>
              <a:rPr lang="sk-SK" sz="1800" b="1" dirty="0">
                <a:solidFill>
                  <a:srgbClr val="000000"/>
                </a:solidFill>
                <a:effectLst/>
                <a:latin typeface="Arial"/>
                <a:cs typeface="Arial"/>
              </a:rPr>
              <a:t>ale naopak sleduje sa verejný záujem</a:t>
            </a:r>
            <a:r>
              <a:rPr lang="sk-SK" sz="1800" dirty="0">
                <a:solidFill>
                  <a:srgbClr val="000000"/>
                </a:solidFill>
                <a:effectLst/>
                <a:latin typeface="Arial"/>
                <a:cs typeface="Arial"/>
              </a:rPr>
              <a:t> a navyše </a:t>
            </a:r>
            <a:r>
              <a:rPr lang="sk-SK" sz="1800" b="1" i="1" dirty="0">
                <a:solidFill>
                  <a:srgbClr val="000000"/>
                </a:solidFill>
                <a:effectLst/>
                <a:latin typeface="Arial"/>
                <a:cs typeface="Arial"/>
              </a:rPr>
              <a:t>tento „typ“ štátnej pomoci je poskytovaný za účelom podpory malých podnikov a podpory podnikania</a:t>
            </a:r>
            <a:r>
              <a:rPr lang="sk-SK" sz="1800" dirty="0">
                <a:solidFill>
                  <a:srgbClr val="000000"/>
                </a:solidFill>
                <a:effectLst/>
                <a:latin typeface="Arial"/>
                <a:cs typeface="Arial"/>
              </a:rPr>
              <a:t> ako takej, ktorá je na celoeurópskej platforme povolená a zároveň nenarúša hospodársku </a:t>
            </a:r>
            <a:r>
              <a:rPr lang="sk-SK" sz="1800" dirty="0" smtClean="0">
                <a:solidFill>
                  <a:srgbClr val="000000"/>
                </a:solidFill>
                <a:effectLst/>
                <a:latin typeface="Arial"/>
                <a:cs typeface="Arial"/>
              </a:rPr>
              <a:t>súťaž</a:t>
            </a:r>
            <a:endParaRPr lang="en-GB" sz="1800" dirty="0">
              <a:solidFill>
                <a:srgbClr val="000000"/>
              </a:solidFill>
              <a:effectLst/>
              <a:latin typeface="Arial"/>
              <a:cs typeface="Aria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90402" y="1004766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5" name="Obrázok 2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430" y="227494"/>
            <a:ext cx="8757767" cy="1146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005054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7428" y="1448321"/>
            <a:ext cx="7583488" cy="562771"/>
          </a:xfrm>
        </p:spPr>
        <p:txBody>
          <a:bodyPr/>
          <a:lstStyle/>
          <a:p>
            <a:pPr algn="l"/>
            <a:r>
              <a:rPr lang="sk-SK" sz="4000" dirty="0">
                <a:solidFill>
                  <a:schemeClr val="tx1"/>
                </a:solidFill>
              </a:rPr>
              <a:t>DPH aspekt </a:t>
            </a:r>
            <a:endParaRPr lang="sk-SK" sz="2800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746" y="2011092"/>
            <a:ext cx="8852451" cy="4711441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sk-SK" sz="1800" b="1" dirty="0" smtClean="0">
                <a:solidFill>
                  <a:srgbClr val="000000"/>
                </a:solidFill>
                <a:effectLst/>
                <a:latin typeface="Arial"/>
                <a:cs typeface="Arial"/>
              </a:rPr>
              <a:t>Možné argumenty </a:t>
            </a:r>
            <a:r>
              <a:rPr lang="sk-SK" sz="1800" b="1" i="1" u="sng" dirty="0">
                <a:solidFill>
                  <a:srgbClr val="000000"/>
                </a:solidFill>
                <a:effectLst/>
                <a:latin typeface="Arial"/>
                <a:cs typeface="Arial"/>
              </a:rPr>
              <a:t>v prospech vyvrátenia tvrdenia „narúšania hospodárskej súťaže“</a:t>
            </a:r>
            <a:r>
              <a:rPr lang="sk-SK" sz="1800" b="1" i="1" u="sng" dirty="0" smtClean="0">
                <a:solidFill>
                  <a:srgbClr val="000000"/>
                </a:solidFill>
                <a:effectLst/>
                <a:latin typeface="Arial"/>
                <a:cs typeface="Arial"/>
              </a:rPr>
              <a:t>: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en-GB" sz="1800" dirty="0">
              <a:solidFill>
                <a:srgbClr val="000000"/>
              </a:solidFill>
              <a:effectLst/>
              <a:latin typeface="Arial"/>
              <a:cs typeface="Arial"/>
            </a:endParaRPr>
          </a:p>
          <a:p>
            <a:pPr marL="285750" lvl="0" indent="-285750" algn="just">
              <a:buFont typeface="Arial"/>
              <a:buChar char="•"/>
            </a:pPr>
            <a:r>
              <a:rPr lang="sk-SK" sz="1800" b="1" dirty="0" smtClean="0">
                <a:solidFill>
                  <a:srgbClr val="000000"/>
                </a:solidFill>
                <a:effectLst/>
                <a:latin typeface="Arial"/>
                <a:cs typeface="Arial"/>
              </a:rPr>
              <a:t>Solidarita</a:t>
            </a:r>
            <a:r>
              <a:rPr lang="sk-SK" sz="1800" dirty="0" smtClean="0">
                <a:solidFill>
                  <a:srgbClr val="000000"/>
                </a:solidFill>
                <a:effectLst/>
                <a:latin typeface="Arial"/>
                <a:cs typeface="Arial"/>
              </a:rPr>
              <a:t> </a:t>
            </a:r>
            <a:r>
              <a:rPr lang="sk-SK" sz="1800" dirty="0">
                <a:solidFill>
                  <a:srgbClr val="000000"/>
                </a:solidFill>
                <a:effectLst/>
                <a:latin typeface="Arial"/>
                <a:cs typeface="Arial"/>
              </a:rPr>
              <a:t>verzus konkurencieschopnosť</a:t>
            </a:r>
            <a:endParaRPr lang="en-GB" sz="1800" dirty="0">
              <a:solidFill>
                <a:srgbClr val="000000"/>
              </a:solidFill>
              <a:effectLst/>
              <a:latin typeface="Arial"/>
              <a:cs typeface="Arial"/>
            </a:endParaRPr>
          </a:p>
          <a:p>
            <a:pPr algn="just"/>
            <a:r>
              <a:rPr lang="sk-SK" sz="1800" b="1" i="1" dirty="0">
                <a:solidFill>
                  <a:srgbClr val="000000"/>
                </a:solidFill>
                <a:effectLst/>
                <a:latin typeface="Arial"/>
                <a:cs typeface="Arial"/>
              </a:rPr>
              <a:t>V neposlednom rade, jedným zo základných pilierov sociálnej ekonomiky je solidarita, t.j. spolupatričnosť, vzájomná pomoc za účelom napĺňania predovšetkým sociálnych cieľov a potrieb verejného sektora, ktoré možno dosiahnuť poskytovaním spoločensky prospešných služieb, čo je podľa nášho názoru v rozpore so súťaživosťou (konkurencieschopnosťou), ktorá je naopak prejavom bežnej podnikateľskej činnosti, s čím súvisí aj problematika možného narúšania hospodárskej súťaže</a:t>
            </a:r>
            <a:r>
              <a:rPr lang="sk-SK" sz="1800" i="1" dirty="0">
                <a:solidFill>
                  <a:srgbClr val="000000"/>
                </a:solidFill>
                <a:effectLst/>
                <a:latin typeface="Arial"/>
                <a:cs typeface="Arial"/>
              </a:rPr>
              <a:t>. </a:t>
            </a:r>
            <a:endParaRPr lang="sk-SK" sz="1800" i="1" dirty="0" smtClean="0">
              <a:solidFill>
                <a:srgbClr val="000000"/>
              </a:solidFill>
              <a:effectLst/>
              <a:latin typeface="Arial"/>
              <a:cs typeface="Arial"/>
            </a:endParaRPr>
          </a:p>
          <a:p>
            <a:pPr algn="just"/>
            <a:endParaRPr lang="sk-SK" sz="1800" i="1" dirty="0" smtClean="0">
              <a:solidFill>
                <a:srgbClr val="000000"/>
              </a:solidFill>
              <a:effectLst/>
              <a:latin typeface="Arial"/>
              <a:cs typeface="Arial"/>
            </a:endParaRPr>
          </a:p>
          <a:p>
            <a:pPr marL="285750" indent="-285750" algn="just">
              <a:buFont typeface="Arial"/>
              <a:buChar char="•"/>
            </a:pPr>
            <a:r>
              <a:rPr lang="sk-SK" sz="1800" i="1" dirty="0" smtClean="0">
                <a:solidFill>
                  <a:srgbClr val="000000"/>
                </a:solidFill>
                <a:effectLst/>
                <a:latin typeface="Arial"/>
                <a:cs typeface="Arial"/>
              </a:rPr>
              <a:t>S ohľadom na viaceré rozsudky ESD - </a:t>
            </a:r>
            <a:r>
              <a:rPr lang="sk-SK" sz="1800" b="1" dirty="0" smtClean="0">
                <a:solidFill>
                  <a:srgbClr val="000000"/>
                </a:solidFill>
                <a:effectLst/>
                <a:latin typeface="Arial"/>
                <a:cs typeface="Arial"/>
              </a:rPr>
              <a:t>nepredstavuje selektívnu výhodu, a teda nie je považované za štátnu pomoc, ktorá by narúšala hospodársku súťaž.</a:t>
            </a:r>
            <a:endParaRPr lang="sk-SK" sz="1800" dirty="0" smtClean="0">
              <a:solidFill>
                <a:srgbClr val="000000"/>
              </a:solidFill>
              <a:effectLst/>
              <a:latin typeface="Arial"/>
              <a:cs typeface="Arial"/>
            </a:endParaRPr>
          </a:p>
          <a:p>
            <a:pPr algn="just"/>
            <a:endParaRPr lang="en-GB" sz="1800" dirty="0">
              <a:solidFill>
                <a:srgbClr val="000000"/>
              </a:solidFill>
              <a:effectLst/>
              <a:latin typeface="Arial"/>
              <a:cs typeface="Arial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en-GB" sz="1800" dirty="0">
              <a:solidFill>
                <a:srgbClr val="000000"/>
              </a:solidFill>
              <a:effectLst/>
              <a:latin typeface="Arial"/>
              <a:cs typeface="Aria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90402" y="1004766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5" name="Obrázok 2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430" y="227494"/>
            <a:ext cx="8757767" cy="1146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19675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7428" y="1448321"/>
            <a:ext cx="7583488" cy="562771"/>
          </a:xfrm>
        </p:spPr>
        <p:txBody>
          <a:bodyPr/>
          <a:lstStyle/>
          <a:p>
            <a:pPr algn="l"/>
            <a:r>
              <a:rPr lang="sk-SK" sz="4000" dirty="0" smtClean="0">
                <a:solidFill>
                  <a:schemeClr val="tx1"/>
                </a:solidFill>
              </a:rPr>
              <a:t>DPH aspekt – </a:t>
            </a:r>
            <a:r>
              <a:rPr lang="sk-SK" sz="3200" dirty="0" smtClean="0">
                <a:solidFill>
                  <a:schemeClr val="tx1"/>
                </a:solidFill>
              </a:rPr>
              <a:t>aktivity SE</a:t>
            </a:r>
            <a:endParaRPr lang="sk-SK" sz="4000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746" y="2252132"/>
            <a:ext cx="8852451" cy="4605867"/>
          </a:xfrm>
        </p:spPr>
        <p:txBody>
          <a:bodyPr>
            <a:noAutofit/>
          </a:bodyPr>
          <a:lstStyle/>
          <a:p>
            <a:pPr algn="just"/>
            <a:r>
              <a:rPr lang="sk-SK" sz="1900" dirty="0" smtClean="0">
                <a:solidFill>
                  <a:srgbClr val="000000"/>
                </a:solidFill>
                <a:effectLst/>
                <a:latin typeface="Arial"/>
                <a:cs typeface="Arial"/>
              </a:rPr>
              <a:t>a</a:t>
            </a:r>
            <a:r>
              <a:rPr lang="sk-SK" sz="1900" dirty="0">
                <a:solidFill>
                  <a:srgbClr val="000000"/>
                </a:solidFill>
                <a:effectLst/>
                <a:latin typeface="Arial"/>
                <a:cs typeface="Arial"/>
              </a:rPr>
              <a:t>) poskytovanie zdravotnej starostlivosti,</a:t>
            </a:r>
            <a:endParaRPr lang="en-GB" sz="1900" dirty="0">
              <a:solidFill>
                <a:srgbClr val="000000"/>
              </a:solidFill>
              <a:effectLst/>
              <a:latin typeface="Arial"/>
              <a:cs typeface="Arial"/>
            </a:endParaRPr>
          </a:p>
          <a:p>
            <a:pPr algn="just"/>
            <a:r>
              <a:rPr lang="sk-SK" sz="1900" dirty="0">
                <a:solidFill>
                  <a:srgbClr val="000000"/>
                </a:solidFill>
                <a:effectLst/>
                <a:latin typeface="Arial"/>
                <a:cs typeface="Arial"/>
              </a:rPr>
              <a:t>b) poskytovanie sociálnej pomoci a humanitárna starostlivosť,</a:t>
            </a:r>
            <a:endParaRPr lang="en-GB" sz="1900" dirty="0">
              <a:solidFill>
                <a:srgbClr val="000000"/>
              </a:solidFill>
              <a:effectLst/>
              <a:latin typeface="Arial"/>
              <a:cs typeface="Arial"/>
            </a:endParaRPr>
          </a:p>
          <a:p>
            <a:pPr algn="just"/>
            <a:r>
              <a:rPr lang="sk-SK" sz="1900" dirty="0">
                <a:solidFill>
                  <a:srgbClr val="000000"/>
                </a:solidFill>
                <a:effectLst/>
                <a:latin typeface="Arial"/>
                <a:cs typeface="Arial"/>
              </a:rPr>
              <a:t>c) tvorba, rozvoj, ochrana, obnova a prezentácia duchovných a kultúrnych hodnôt,</a:t>
            </a:r>
            <a:endParaRPr lang="en-GB" sz="1900" dirty="0">
              <a:solidFill>
                <a:srgbClr val="000000"/>
              </a:solidFill>
              <a:effectLst/>
              <a:latin typeface="Arial"/>
              <a:cs typeface="Arial"/>
            </a:endParaRPr>
          </a:p>
          <a:p>
            <a:pPr algn="just"/>
            <a:r>
              <a:rPr lang="sk-SK" sz="1900" dirty="0">
                <a:solidFill>
                  <a:srgbClr val="000000"/>
                </a:solidFill>
                <a:effectLst/>
                <a:latin typeface="Arial"/>
                <a:cs typeface="Arial"/>
              </a:rPr>
              <a:t>d) ochrana ľudských práv a základných slobôd,</a:t>
            </a:r>
            <a:endParaRPr lang="en-GB" sz="1900" dirty="0">
              <a:solidFill>
                <a:srgbClr val="000000"/>
              </a:solidFill>
              <a:effectLst/>
              <a:latin typeface="Arial"/>
              <a:cs typeface="Arial"/>
            </a:endParaRPr>
          </a:p>
          <a:p>
            <a:pPr algn="just"/>
            <a:r>
              <a:rPr lang="sk-SK" sz="1900" dirty="0">
                <a:solidFill>
                  <a:srgbClr val="000000"/>
                </a:solidFill>
                <a:effectLst/>
                <a:latin typeface="Arial"/>
                <a:cs typeface="Arial"/>
              </a:rPr>
              <a:t>e) vzdelávanie, výchova a rozvoj telesnej kultúry,</a:t>
            </a:r>
            <a:endParaRPr lang="en-GB" sz="1900" dirty="0">
              <a:solidFill>
                <a:srgbClr val="000000"/>
              </a:solidFill>
              <a:effectLst/>
              <a:latin typeface="Arial"/>
              <a:cs typeface="Arial"/>
            </a:endParaRPr>
          </a:p>
          <a:p>
            <a:pPr algn="just"/>
            <a:r>
              <a:rPr lang="sk-SK" sz="1900" dirty="0">
                <a:solidFill>
                  <a:srgbClr val="000000"/>
                </a:solidFill>
                <a:effectLst/>
                <a:latin typeface="Arial"/>
                <a:cs typeface="Arial"/>
              </a:rPr>
              <a:t>f) výskum, vývoj, vedecko-technické služby a informačné služby,</a:t>
            </a:r>
            <a:endParaRPr lang="en-GB" sz="1900" dirty="0">
              <a:solidFill>
                <a:srgbClr val="000000"/>
              </a:solidFill>
              <a:effectLst/>
              <a:latin typeface="Arial"/>
              <a:cs typeface="Arial"/>
            </a:endParaRPr>
          </a:p>
          <a:p>
            <a:pPr algn="just"/>
            <a:r>
              <a:rPr lang="sk-SK" sz="1900" dirty="0">
                <a:solidFill>
                  <a:srgbClr val="000000"/>
                </a:solidFill>
                <a:effectLst/>
                <a:latin typeface="Arial"/>
                <a:cs typeface="Arial"/>
              </a:rPr>
              <a:t>g) tvorba a ochrana životného prostredia a ochrana zdravia obyvateľstva,</a:t>
            </a:r>
            <a:endParaRPr lang="en-GB" sz="1900" dirty="0">
              <a:solidFill>
                <a:srgbClr val="000000"/>
              </a:solidFill>
              <a:effectLst/>
              <a:latin typeface="Arial"/>
              <a:cs typeface="Arial"/>
            </a:endParaRPr>
          </a:p>
          <a:p>
            <a:pPr algn="just"/>
            <a:r>
              <a:rPr lang="sk-SK" sz="1900" dirty="0">
                <a:solidFill>
                  <a:srgbClr val="000000"/>
                </a:solidFill>
                <a:effectLst/>
                <a:latin typeface="Arial"/>
                <a:cs typeface="Arial"/>
              </a:rPr>
              <a:t>h) služby na podporu regionálneho rozvoja a zamestnanosti,</a:t>
            </a:r>
            <a:endParaRPr lang="en-GB" sz="1900" dirty="0">
              <a:solidFill>
                <a:srgbClr val="000000"/>
              </a:solidFill>
              <a:effectLst/>
              <a:latin typeface="Arial"/>
              <a:cs typeface="Arial"/>
            </a:endParaRPr>
          </a:p>
          <a:p>
            <a:pPr algn="just"/>
            <a:r>
              <a:rPr lang="sk-SK" sz="1900" dirty="0">
                <a:solidFill>
                  <a:srgbClr val="000000"/>
                </a:solidFill>
                <a:effectLst/>
                <a:latin typeface="Arial"/>
                <a:cs typeface="Arial"/>
              </a:rPr>
              <a:t>i) zabezpečovanie bývania, správy, údržby a obnovy bytového fondu,</a:t>
            </a:r>
            <a:endParaRPr lang="en-GB" sz="1900" dirty="0">
              <a:solidFill>
                <a:srgbClr val="000000"/>
              </a:solidFill>
              <a:effectLst/>
              <a:latin typeface="Arial"/>
              <a:cs typeface="Arial"/>
            </a:endParaRPr>
          </a:p>
          <a:p>
            <a:pPr algn="just"/>
            <a:r>
              <a:rPr lang="sk-SK" sz="1900" dirty="0">
                <a:solidFill>
                  <a:srgbClr val="000000"/>
                </a:solidFill>
                <a:effectLst/>
                <a:latin typeface="Arial"/>
                <a:cs typeface="Arial"/>
              </a:rPr>
              <a:t>j) poskytovanie finančných prostriedkov subjektom sociálnej ekonomiky na vykonávanie spoločensky prospešnej služby podľa písmen a) až i)</a:t>
            </a:r>
            <a:r>
              <a:rPr lang="sk-SK" sz="1900" dirty="0" smtClean="0">
                <a:solidFill>
                  <a:srgbClr val="000000"/>
                </a:solidFill>
                <a:effectLst/>
                <a:latin typeface="Arial"/>
                <a:cs typeface="Arial"/>
              </a:rPr>
              <a:t>.</a:t>
            </a:r>
            <a:endParaRPr lang="en-GB" sz="1900" dirty="0">
              <a:solidFill>
                <a:srgbClr val="000000"/>
              </a:solidFill>
              <a:effectLst/>
              <a:latin typeface="Arial"/>
              <a:cs typeface="Aria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90402" y="1004766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5" name="Obrázok 2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430" y="227494"/>
            <a:ext cx="8757767" cy="1146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013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7428" y="1448321"/>
            <a:ext cx="7583488" cy="562771"/>
          </a:xfrm>
        </p:spPr>
        <p:txBody>
          <a:bodyPr/>
          <a:lstStyle/>
          <a:p>
            <a:pPr algn="l"/>
            <a:r>
              <a:rPr lang="sk-SK" sz="4000" dirty="0">
                <a:solidFill>
                  <a:schemeClr val="tx1"/>
                </a:solidFill>
              </a:rPr>
              <a:t>DPH aspekt </a:t>
            </a:r>
            <a:endParaRPr lang="sk-SK" sz="2800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746" y="2776821"/>
            <a:ext cx="8852451" cy="3945712"/>
          </a:xfrm>
        </p:spPr>
        <p:txBody>
          <a:bodyPr>
            <a:noAutofit/>
          </a:bodyPr>
          <a:lstStyle/>
          <a:p>
            <a:pPr algn="just">
              <a:buFont typeface="Wingdings" charset="2"/>
              <a:buChar char="Ø"/>
            </a:pPr>
            <a:r>
              <a:rPr lang="sk-SK" sz="1800" b="1" dirty="0" smtClean="0">
                <a:solidFill>
                  <a:srgbClr val="000000"/>
                </a:solidFill>
                <a:latin typeface="Arial"/>
                <a:cs typeface="Arial"/>
              </a:rPr>
              <a:t>Judikát </a:t>
            </a:r>
            <a:r>
              <a:rPr lang="sk-SK" sz="1800" b="1" dirty="0">
                <a:solidFill>
                  <a:srgbClr val="000000"/>
                </a:solidFill>
                <a:latin typeface="Arial"/>
                <a:cs typeface="Arial"/>
              </a:rPr>
              <a:t>ESD : </a:t>
            </a:r>
            <a:r>
              <a:rPr lang="sk-SK" sz="1800" b="1" u="sng" dirty="0">
                <a:solidFill>
                  <a:srgbClr val="000000"/>
                </a:solidFill>
                <a:latin typeface="Arial"/>
                <a:cs typeface="Arial"/>
              </a:rPr>
              <a:t>C‑596/19 P </a:t>
            </a:r>
            <a:r>
              <a:rPr lang="sk-SK" sz="1800" b="1" dirty="0">
                <a:solidFill>
                  <a:srgbClr val="000000"/>
                </a:solidFill>
                <a:latin typeface="Arial"/>
                <a:cs typeface="Arial"/>
              </a:rPr>
              <a:t>- </a:t>
            </a:r>
            <a:r>
              <a:rPr lang="sk-SK" sz="1800" dirty="0">
                <a:solidFill>
                  <a:srgbClr val="000000"/>
                </a:solidFill>
                <a:latin typeface="Arial"/>
                <a:cs typeface="Arial"/>
              </a:rPr>
              <a:t>týkajúci sa Maďarska, ktorý sa zaoberal daňovým systémom (progresívnym systémom zdaňovania) z hľadiska pravidiel štátnej pomoci</a:t>
            </a:r>
            <a:r>
              <a:rPr lang="en-GB" sz="18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</a:p>
          <a:p>
            <a:pPr algn="just"/>
            <a:endParaRPr lang="en-GB" sz="700" dirty="0">
              <a:solidFill>
                <a:srgbClr val="000000"/>
              </a:solidFill>
              <a:latin typeface="Arial"/>
              <a:cs typeface="Arial"/>
            </a:endParaRPr>
          </a:p>
          <a:p>
            <a:pPr algn="just">
              <a:buFont typeface="Wingdings" charset="2"/>
              <a:buChar char="Ø"/>
            </a:pPr>
            <a:r>
              <a:rPr lang="sk-SK" sz="1800" b="1" u="sng" dirty="0">
                <a:solidFill>
                  <a:srgbClr val="000000"/>
                </a:solidFill>
                <a:latin typeface="Arial"/>
                <a:cs typeface="Arial"/>
              </a:rPr>
              <a:t>Prejudiciálna otázka</a:t>
            </a:r>
            <a:r>
              <a:rPr lang="sk-SK" sz="1800" dirty="0">
                <a:solidFill>
                  <a:srgbClr val="000000"/>
                </a:solidFill>
                <a:latin typeface="Arial"/>
                <a:cs typeface="Arial"/>
              </a:rPr>
              <a:t>: Je možné považovať určité daňové zvýhodnenie, za narúšanie hospodárskej súťaže v dôsledku poskytovania štátnej pomoci pre týchto daňovníkov?</a:t>
            </a:r>
          </a:p>
          <a:p>
            <a:pPr algn="just"/>
            <a:endParaRPr lang="sk-SK" sz="700" dirty="0">
              <a:solidFill>
                <a:srgbClr val="000000"/>
              </a:solidFill>
              <a:latin typeface="Arial"/>
              <a:cs typeface="Arial"/>
            </a:endParaRPr>
          </a:p>
          <a:p>
            <a:pPr algn="just">
              <a:buFont typeface="Wingdings" charset="2"/>
              <a:buChar char="Ø"/>
            </a:pPr>
            <a:r>
              <a:rPr lang="sk-SK" sz="1800" b="1" u="sng" dirty="0">
                <a:solidFill>
                  <a:srgbClr val="000000"/>
                </a:solidFill>
                <a:latin typeface="Arial"/>
                <a:cs typeface="Arial"/>
              </a:rPr>
              <a:t>Záver: rozdielne zaobchádzanie s podnikmi</a:t>
            </a:r>
            <a:r>
              <a:rPr lang="sk-SK" sz="1800" dirty="0">
                <a:solidFill>
                  <a:srgbClr val="000000"/>
                </a:solidFill>
                <a:latin typeface="Arial"/>
                <a:cs typeface="Arial"/>
              </a:rPr>
              <a:t> (v dôsledku možnosti zohľadnenia daňových strát v prvom roku) </a:t>
            </a:r>
            <a:r>
              <a:rPr lang="sk-SK" sz="1800" b="1" u="sng" dirty="0">
                <a:solidFill>
                  <a:srgbClr val="000000"/>
                </a:solidFill>
                <a:latin typeface="Arial"/>
                <a:cs typeface="Arial"/>
              </a:rPr>
              <a:t>nepredstavuje selektívnu výhodu, a teda nie je považované za štátnu pomoc, ktorá by narúšala hospodársku súťaž.</a:t>
            </a:r>
            <a:endParaRPr lang="en-GB" sz="1800" u="sng" dirty="0">
              <a:solidFill>
                <a:srgbClr val="000000"/>
              </a:solidFill>
              <a:latin typeface="Arial"/>
              <a:cs typeface="Arial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en-GB" sz="1800" dirty="0">
              <a:solidFill>
                <a:srgbClr val="000000"/>
              </a:solidFill>
              <a:effectLst/>
              <a:latin typeface="Arial"/>
              <a:cs typeface="Aria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90402" y="1004766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5" name="Obrázok 2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430" y="227494"/>
            <a:ext cx="8757767" cy="1146604"/>
          </a:xfrm>
          <a:prstGeom prst="rect">
            <a:avLst/>
          </a:prstGeom>
        </p:spPr>
      </p:pic>
      <p:pic>
        <p:nvPicPr>
          <p:cNvPr id="6" name="Picture 5" descr="law.jpg"/>
          <p:cNvPicPr>
            <a:picLocks noChangeAspect="1"/>
          </p:cNvPicPr>
          <p:nvPr/>
        </p:nvPicPr>
        <p:blipFill>
          <a:blip r:embed="rId4" cstate="email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0" r="99440"/>
                    </a14:imgEffect>
                    <a14:imgEffect>
                      <a14:colorTemperature colorTemp="59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0988" y="1440652"/>
            <a:ext cx="2232956" cy="13361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899901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7428" y="1448321"/>
            <a:ext cx="7583488" cy="562771"/>
          </a:xfrm>
        </p:spPr>
        <p:txBody>
          <a:bodyPr/>
          <a:lstStyle/>
          <a:p>
            <a:pPr algn="l"/>
            <a:r>
              <a:rPr lang="sk-SK" sz="4000" dirty="0">
                <a:solidFill>
                  <a:schemeClr val="tx1"/>
                </a:solidFill>
              </a:rPr>
              <a:t>DPH aspekt </a:t>
            </a:r>
            <a:endParaRPr lang="sk-SK" sz="2800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746" y="2453066"/>
            <a:ext cx="8852451" cy="4246170"/>
          </a:xfrm>
        </p:spPr>
        <p:txBody>
          <a:bodyPr>
            <a:noAutofit/>
          </a:bodyPr>
          <a:lstStyle/>
          <a:p>
            <a:pPr algn="just">
              <a:buFont typeface="Wingdings" charset="2"/>
              <a:buChar char="Ø"/>
            </a:pPr>
            <a:r>
              <a:rPr lang="sk-SK" sz="1800" b="1" dirty="0">
                <a:solidFill>
                  <a:srgbClr val="000000"/>
                </a:solidFill>
                <a:latin typeface="Arial"/>
                <a:cs typeface="Arial"/>
              </a:rPr>
              <a:t>Judikát ESD : T-216/15 </a:t>
            </a:r>
            <a:r>
              <a:rPr lang="sk-SK" sz="1800" dirty="0">
                <a:solidFill>
                  <a:srgbClr val="000000"/>
                </a:solidFill>
                <a:latin typeface="Arial"/>
                <a:cs typeface="Arial"/>
              </a:rPr>
              <a:t>Dôvera zdravotná poisťovňa </a:t>
            </a:r>
          </a:p>
          <a:p>
            <a:pPr algn="just"/>
            <a:r>
              <a:rPr lang="sk-SK" sz="1800" u="sng" dirty="0">
                <a:solidFill>
                  <a:srgbClr val="000000"/>
                </a:solidFill>
                <a:latin typeface="Arial"/>
                <a:cs typeface="Arial"/>
              </a:rPr>
              <a:t>P</a:t>
            </a:r>
            <a:r>
              <a:rPr lang="sk-SK" sz="1800" dirty="0">
                <a:solidFill>
                  <a:srgbClr val="000000"/>
                </a:solidFill>
                <a:latin typeface="Arial"/>
                <a:cs typeface="Arial"/>
              </a:rPr>
              <a:t>oisťovňa Dôvera (súkromná poisťovňa spoločnosti Penta Group) tvrdila, že štát nezákonne pomáha konkurenčným štátnym zdravotným poisťovniam. Aj v tomto prípade </a:t>
            </a:r>
            <a:r>
              <a:rPr lang="sk-SK" sz="1800" i="1" dirty="0">
                <a:solidFill>
                  <a:srgbClr val="000000"/>
                </a:solidFill>
                <a:latin typeface="Arial"/>
                <a:cs typeface="Arial"/>
              </a:rPr>
              <a:t>išlo o spochybňovanie, kedy Dôvera (neskôr podporená aj poisťovňou Union) tvrdili, že zdravotné poisťovne nepodliehajú na Slovensku pravidlám štátnej pomoci, a teda považovala úkony zo strany štátu v prospech zdravotných poisťovní za narúšanie hospodárskej súťaže</a:t>
            </a:r>
            <a:r>
              <a:rPr lang="sk-SK" sz="1800" dirty="0">
                <a:solidFill>
                  <a:srgbClr val="000000"/>
                </a:solidFill>
                <a:latin typeface="Arial"/>
                <a:cs typeface="Arial"/>
              </a:rPr>
              <a:t>. </a:t>
            </a:r>
            <a:endParaRPr lang="en-GB" sz="1800" dirty="0">
              <a:solidFill>
                <a:srgbClr val="000000"/>
              </a:solidFill>
              <a:latin typeface="Arial"/>
              <a:cs typeface="Arial"/>
            </a:endParaRPr>
          </a:p>
          <a:p>
            <a:pPr algn="just">
              <a:buFont typeface="Wingdings" charset="2"/>
              <a:buChar char="Ø"/>
            </a:pPr>
            <a:endParaRPr lang="en-GB" sz="800" dirty="0">
              <a:solidFill>
                <a:srgbClr val="000000"/>
              </a:solidFill>
              <a:latin typeface="Arial"/>
              <a:cs typeface="Arial"/>
            </a:endParaRPr>
          </a:p>
          <a:p>
            <a:pPr algn="just">
              <a:buFont typeface="Wingdings" charset="2"/>
              <a:buChar char="Ø"/>
            </a:pPr>
            <a:r>
              <a:rPr lang="sk-SK" sz="1800" b="1" u="sng" dirty="0">
                <a:solidFill>
                  <a:srgbClr val="000000"/>
                </a:solidFill>
                <a:latin typeface="Arial"/>
                <a:cs typeface="Arial"/>
              </a:rPr>
              <a:t>Prejudiciálna otázka</a:t>
            </a:r>
            <a:r>
              <a:rPr lang="sk-SK" sz="1800" dirty="0">
                <a:solidFill>
                  <a:srgbClr val="000000"/>
                </a:solidFill>
                <a:latin typeface="Arial"/>
                <a:cs typeface="Arial"/>
              </a:rPr>
              <a:t>: </a:t>
            </a:r>
            <a:r>
              <a:rPr lang="sk-SK" sz="2000" dirty="0">
                <a:solidFill>
                  <a:srgbClr val="000000"/>
                </a:solidFill>
                <a:latin typeface="Arial"/>
                <a:cs typeface="Arial"/>
              </a:rPr>
              <a:t>Je možné považovať takúto pomoc zo strany štátu za narúšanie hospodárskej súťaže v dôsledku poskytovania štátnej pomoci?</a:t>
            </a:r>
          </a:p>
          <a:p>
            <a:pPr algn="just"/>
            <a:endParaRPr lang="sk-SK" sz="900" dirty="0">
              <a:solidFill>
                <a:srgbClr val="000000"/>
              </a:solidFill>
              <a:latin typeface="Arial"/>
              <a:cs typeface="Arial"/>
            </a:endParaRPr>
          </a:p>
          <a:p>
            <a:pPr algn="just">
              <a:buFont typeface="Wingdings" charset="2"/>
              <a:buChar char="Ø"/>
            </a:pPr>
            <a:r>
              <a:rPr lang="sk-SK" sz="1800" b="1" u="sng" dirty="0" smtClean="0">
                <a:solidFill>
                  <a:srgbClr val="000000"/>
                </a:solidFill>
                <a:latin typeface="Arial"/>
                <a:cs typeface="Arial"/>
              </a:rPr>
              <a:t>Záver: </a:t>
            </a:r>
            <a:r>
              <a:rPr lang="sk-SK" sz="2000" b="1" dirty="0" smtClean="0">
                <a:solidFill>
                  <a:srgbClr val="000000"/>
                </a:solidFill>
                <a:latin typeface="Arial"/>
                <a:cs typeface="Arial"/>
              </a:rPr>
              <a:t>opatrenia </a:t>
            </a:r>
            <a:r>
              <a:rPr lang="sk-SK" sz="2000" b="1" dirty="0">
                <a:solidFill>
                  <a:srgbClr val="000000"/>
                </a:solidFill>
                <a:latin typeface="Arial"/>
                <a:cs typeface="Arial"/>
              </a:rPr>
              <a:t>v prospech Spoločnej zdravotnej poisťovni a </a:t>
            </a:r>
            <a:r>
              <a:rPr lang="sk-SK" sz="2000" b="1" dirty="0" smtClean="0">
                <a:solidFill>
                  <a:srgbClr val="000000"/>
                </a:solidFill>
                <a:latin typeface="Arial"/>
                <a:cs typeface="Arial"/>
              </a:rPr>
              <a:t>VŠZP nemožno </a:t>
            </a:r>
            <a:r>
              <a:rPr lang="sk-SK" sz="2000" b="1" dirty="0">
                <a:solidFill>
                  <a:srgbClr val="000000"/>
                </a:solidFill>
                <a:latin typeface="Arial"/>
                <a:cs typeface="Arial"/>
              </a:rPr>
              <a:t>považovať za nepovolenú štátnou pomoc</a:t>
            </a:r>
            <a:r>
              <a:rPr lang="sk-SK" sz="2000" dirty="0" smtClean="0">
                <a:solidFill>
                  <a:srgbClr val="000000"/>
                </a:solidFill>
                <a:latin typeface="Arial"/>
                <a:cs typeface="Arial"/>
              </a:rPr>
              <a:t>.</a:t>
            </a:r>
            <a:endParaRPr lang="en-GB" sz="2000" u="sng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90402" y="1004766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5" name="Obrázok 2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430" y="227494"/>
            <a:ext cx="8757767" cy="1146604"/>
          </a:xfrm>
          <a:prstGeom prst="rect">
            <a:avLst/>
          </a:prstGeom>
        </p:spPr>
      </p:pic>
      <p:pic>
        <p:nvPicPr>
          <p:cNvPr id="6" name="Picture 5" descr="law.jpg"/>
          <p:cNvPicPr>
            <a:picLocks noChangeAspect="1"/>
          </p:cNvPicPr>
          <p:nvPr/>
        </p:nvPicPr>
        <p:blipFill>
          <a:blip r:embed="rId4" cstate="email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0" r="99440"/>
                    </a14:imgEffect>
                    <a14:imgEffect>
                      <a14:colorTemperature colorTemp="59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0988" y="1440652"/>
            <a:ext cx="2232956" cy="13361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310401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286000"/>
            <a:ext cx="7833358" cy="1510554"/>
          </a:xfrm>
        </p:spPr>
        <p:txBody>
          <a:bodyPr/>
          <a:lstStyle/>
          <a:p>
            <a:r>
              <a:rPr lang="sk-SK" sz="3200" dirty="0">
                <a:solidFill>
                  <a:srgbClr val="000000"/>
                </a:solidFill>
                <a:latin typeface="Arial"/>
                <a:cs typeface="Arial"/>
              </a:rPr>
              <a:t>Ďakujem za pozornosť</a:t>
            </a:r>
          </a:p>
        </p:txBody>
      </p:sp>
      <p:pic>
        <p:nvPicPr>
          <p:cNvPr id="5" name="Obrázok 2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430" y="227494"/>
            <a:ext cx="8757767" cy="1146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31785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7428" y="1448321"/>
            <a:ext cx="7583488" cy="562771"/>
          </a:xfrm>
        </p:spPr>
        <p:txBody>
          <a:bodyPr/>
          <a:lstStyle/>
          <a:p>
            <a:pPr algn="l"/>
            <a:r>
              <a:rPr lang="sk-SK" sz="4000" dirty="0" smtClean="0">
                <a:solidFill>
                  <a:schemeClr val="tx1"/>
                </a:solidFill>
              </a:rPr>
              <a:t>DPH aspekt</a:t>
            </a:r>
            <a:endParaRPr lang="sk-SK" sz="4000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746" y="2252132"/>
            <a:ext cx="8852451" cy="4470401"/>
          </a:xfrm>
        </p:spPr>
        <p:txBody>
          <a:bodyPr>
            <a:noAutofit/>
          </a:bodyPr>
          <a:lstStyle/>
          <a:p>
            <a:pPr algn="just"/>
            <a:r>
              <a:rPr lang="sk-SK" b="1" dirty="0">
                <a:solidFill>
                  <a:srgbClr val="0033CC"/>
                </a:solidFill>
                <a:effectLst/>
                <a:latin typeface="Arial"/>
                <a:cs typeface="Arial"/>
              </a:rPr>
              <a:t>Ad b</a:t>
            </a:r>
            <a:r>
              <a:rPr lang="sk-SK" b="1" dirty="0" smtClean="0">
                <a:solidFill>
                  <a:srgbClr val="0033CC"/>
                </a:solidFill>
                <a:effectLst/>
                <a:latin typeface="Arial"/>
                <a:cs typeface="Arial"/>
              </a:rPr>
              <a:t>) </a:t>
            </a:r>
            <a:r>
              <a:rPr lang="sk-SK" b="1" dirty="0">
                <a:solidFill>
                  <a:srgbClr val="000000"/>
                </a:solidFill>
                <a:effectLst/>
                <a:latin typeface="Arial"/>
                <a:cs typeface="Arial"/>
              </a:rPr>
              <a:t>Striktná výška </a:t>
            </a:r>
            <a:r>
              <a:rPr lang="sk-SK" b="1" dirty="0">
                <a:solidFill>
                  <a:srgbClr val="0033CC"/>
                </a:solidFill>
                <a:effectLst/>
                <a:latin typeface="Arial"/>
                <a:cs typeface="Arial"/>
              </a:rPr>
              <a:t>100%-ného </a:t>
            </a:r>
            <a:r>
              <a:rPr lang="sk-SK" b="1" dirty="0">
                <a:solidFill>
                  <a:srgbClr val="000000"/>
                </a:solidFill>
                <a:effectLst/>
                <a:latin typeface="Arial"/>
                <a:cs typeface="Arial"/>
              </a:rPr>
              <a:t>použitia zisku po zdanení na dosahovanie hlavného cieľa</a:t>
            </a:r>
            <a:r>
              <a:rPr lang="en-GB" dirty="0">
                <a:solidFill>
                  <a:srgbClr val="000000"/>
                </a:solidFill>
                <a:effectLst/>
                <a:latin typeface="Arial"/>
                <a:cs typeface="Arial"/>
              </a:rPr>
              <a:t> </a:t>
            </a:r>
            <a:endParaRPr lang="en-GB" dirty="0" smtClean="0">
              <a:solidFill>
                <a:srgbClr val="000000"/>
              </a:solidFill>
              <a:effectLst/>
              <a:latin typeface="Arial"/>
              <a:cs typeface="Arial"/>
            </a:endParaRPr>
          </a:p>
          <a:p>
            <a:pPr algn="just"/>
            <a:endParaRPr lang="sk-SK" sz="800" dirty="0" smtClean="0">
              <a:solidFill>
                <a:srgbClr val="000000"/>
              </a:solidFill>
              <a:effectLst/>
              <a:latin typeface="Arial"/>
              <a:cs typeface="Arial"/>
            </a:endParaRPr>
          </a:p>
          <a:p>
            <a:pPr algn="just"/>
            <a:r>
              <a:rPr lang="en-GB" sz="2000" dirty="0" smtClean="0">
                <a:solidFill>
                  <a:srgbClr val="000000"/>
                </a:solidFill>
                <a:effectLst/>
                <a:latin typeface="Arial"/>
                <a:cs typeface="Arial"/>
              </a:rPr>
              <a:t>- </a:t>
            </a:r>
            <a:r>
              <a:rPr lang="sk-SK" sz="2000" dirty="0" smtClean="0">
                <a:solidFill>
                  <a:srgbClr val="000000"/>
                </a:solidFill>
                <a:effectLst/>
                <a:latin typeface="Arial"/>
                <a:cs typeface="Arial"/>
              </a:rPr>
              <a:t>V </a:t>
            </a:r>
            <a:r>
              <a:rPr lang="sk-SK" sz="2000" dirty="0">
                <a:solidFill>
                  <a:srgbClr val="000000"/>
                </a:solidFill>
                <a:effectLst/>
                <a:latin typeface="Arial"/>
                <a:cs typeface="Arial"/>
              </a:rPr>
              <a:t>§ 5 ods. 1 písm. d) </a:t>
            </a:r>
            <a:r>
              <a:rPr lang="sk-SK" sz="2000" dirty="0" smtClean="0">
                <a:solidFill>
                  <a:srgbClr val="000000"/>
                </a:solidFill>
                <a:effectLst/>
                <a:latin typeface="Arial"/>
                <a:cs typeface="Arial"/>
              </a:rPr>
              <a:t>ZSEaSP je </a:t>
            </a:r>
            <a:r>
              <a:rPr lang="sk-SK" sz="2000" dirty="0">
                <a:solidFill>
                  <a:srgbClr val="000000"/>
                </a:solidFill>
                <a:effectLst/>
                <a:latin typeface="Arial"/>
                <a:cs typeface="Arial"/>
              </a:rPr>
              <a:t>definovaná jedna z podmienok, ktoré musí sociálny podnik spĺňať, t.j. ak sociálny podnik zo svojej činnosti dosiahne zisk, musí použiť viac ako 50 % (nie minimálne 50%) zo zisku po zdanení na dosiahnutie svojho hlavného cieľa, ktorým je dosahovanie merateľného pozitívneho sociálneho vplyvu. </a:t>
            </a:r>
            <a:endParaRPr lang="en-GB" sz="2000" dirty="0">
              <a:solidFill>
                <a:srgbClr val="000000"/>
              </a:solidFill>
              <a:effectLst/>
              <a:latin typeface="Arial"/>
              <a:cs typeface="Arial"/>
            </a:endParaRPr>
          </a:p>
          <a:p>
            <a:pPr algn="just"/>
            <a:r>
              <a:rPr lang="sk-SK" sz="2000" dirty="0">
                <a:solidFill>
                  <a:srgbClr val="000000"/>
                </a:solidFill>
                <a:effectLst/>
                <a:latin typeface="Arial"/>
                <a:cs typeface="Arial"/>
              </a:rPr>
              <a:t> </a:t>
            </a:r>
            <a:endParaRPr lang="en-GB" sz="2000" dirty="0">
              <a:solidFill>
                <a:srgbClr val="000000"/>
              </a:solidFill>
              <a:effectLst/>
              <a:latin typeface="Arial"/>
              <a:cs typeface="Arial"/>
            </a:endParaRPr>
          </a:p>
          <a:p>
            <a:pPr algn="just"/>
            <a:r>
              <a:rPr lang="sk-SK" sz="2000" dirty="0">
                <a:solidFill>
                  <a:srgbClr val="000000"/>
                </a:solidFill>
                <a:effectLst/>
                <a:latin typeface="Arial"/>
                <a:cs typeface="Arial"/>
              </a:rPr>
              <a:t>Z pohľadu DPH legislatívy je v</a:t>
            </a:r>
            <a:r>
              <a:rPr lang="sk-SK" sz="2000" b="1" dirty="0">
                <a:solidFill>
                  <a:srgbClr val="000000"/>
                </a:solidFill>
                <a:effectLst/>
                <a:latin typeface="Arial"/>
                <a:cs typeface="Arial"/>
              </a:rPr>
              <a:t> § 27 ods. 2 písm. b) ZDPH toto percento zvýšené na 100%, a teda nepripúšťa žiadnu časť  použiť inak ako na hlavný cieľ v podobe dosahovania pozitívneho sociálneho vplyvu.</a:t>
            </a:r>
            <a:endParaRPr lang="en-GB" sz="2000" dirty="0">
              <a:solidFill>
                <a:srgbClr val="000000"/>
              </a:solidFill>
              <a:effectLst/>
              <a:latin typeface="Arial"/>
              <a:cs typeface="Arial"/>
            </a:endParaRPr>
          </a:p>
          <a:p>
            <a:pPr algn="just"/>
            <a:endParaRPr lang="en-GB" sz="2000" dirty="0">
              <a:solidFill>
                <a:srgbClr val="000000"/>
              </a:solidFill>
              <a:effectLst/>
              <a:latin typeface="Arial"/>
              <a:cs typeface="Aria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90402" y="1004766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5" name="Obrázok 2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430" y="227494"/>
            <a:ext cx="8757767" cy="1146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93855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7428" y="1448321"/>
            <a:ext cx="7583488" cy="562771"/>
          </a:xfrm>
        </p:spPr>
        <p:txBody>
          <a:bodyPr/>
          <a:lstStyle/>
          <a:p>
            <a:pPr algn="l"/>
            <a:r>
              <a:rPr lang="sk-SK" sz="4000" dirty="0" smtClean="0">
                <a:solidFill>
                  <a:schemeClr val="tx1"/>
                </a:solidFill>
              </a:rPr>
              <a:t>DPH aspekt</a:t>
            </a:r>
            <a:endParaRPr lang="sk-SK" sz="4000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746" y="2252132"/>
            <a:ext cx="8852451" cy="4470401"/>
          </a:xfrm>
        </p:spPr>
        <p:txBody>
          <a:bodyPr>
            <a:noAutofit/>
          </a:bodyPr>
          <a:lstStyle/>
          <a:p>
            <a:pPr algn="just"/>
            <a:r>
              <a:rPr lang="sk-SK" b="1" dirty="0">
                <a:solidFill>
                  <a:srgbClr val="0033CC"/>
                </a:solidFill>
                <a:effectLst/>
                <a:latin typeface="Arial"/>
                <a:cs typeface="Arial"/>
              </a:rPr>
              <a:t>Ad c</a:t>
            </a:r>
            <a:r>
              <a:rPr lang="sk-SK" b="1" dirty="0" smtClean="0">
                <a:solidFill>
                  <a:srgbClr val="0033CC"/>
                </a:solidFill>
                <a:effectLst/>
                <a:latin typeface="Arial"/>
                <a:cs typeface="Arial"/>
              </a:rPr>
              <a:t>) </a:t>
            </a:r>
            <a:r>
              <a:rPr lang="sk-SK" b="1" dirty="0" smtClean="0">
                <a:solidFill>
                  <a:srgbClr val="000000"/>
                </a:solidFill>
                <a:effectLst/>
                <a:latin typeface="Arial"/>
                <a:cs typeface="Arial"/>
              </a:rPr>
              <a:t>Kto je oprávneným zákazníkom?</a:t>
            </a:r>
            <a:endParaRPr lang="en-GB" dirty="0" smtClean="0">
              <a:solidFill>
                <a:srgbClr val="000000"/>
              </a:solidFill>
              <a:effectLst/>
              <a:latin typeface="Arial"/>
              <a:cs typeface="Arial"/>
            </a:endParaRPr>
          </a:p>
          <a:p>
            <a:pPr algn="just"/>
            <a:endParaRPr lang="sk-SK" sz="800" dirty="0" smtClean="0">
              <a:solidFill>
                <a:srgbClr val="000000"/>
              </a:solidFill>
              <a:effectLst/>
              <a:latin typeface="Arial"/>
              <a:cs typeface="Arial"/>
            </a:endParaRPr>
          </a:p>
          <a:p>
            <a:pPr algn="just"/>
            <a:r>
              <a:rPr lang="sk-SK" sz="1800" b="1" u="sng" dirty="0" smtClean="0">
                <a:solidFill>
                  <a:srgbClr val="000000"/>
                </a:solidFill>
                <a:effectLst/>
                <a:latin typeface="Arial"/>
                <a:cs typeface="Arial"/>
              </a:rPr>
              <a:t>osoba iná ako zdaniteľná osoba</a:t>
            </a:r>
            <a:r>
              <a:rPr lang="sk-SK" sz="1800" b="1" dirty="0" smtClean="0">
                <a:solidFill>
                  <a:srgbClr val="000000"/>
                </a:solidFill>
                <a:effectLst/>
                <a:latin typeface="Arial"/>
                <a:cs typeface="Arial"/>
              </a:rPr>
              <a:t>, ktorou môže byť:</a:t>
            </a:r>
            <a:endParaRPr lang="en-GB" sz="1800" dirty="0" smtClean="0">
              <a:solidFill>
                <a:srgbClr val="000000"/>
              </a:solidFill>
              <a:effectLst/>
              <a:latin typeface="Arial"/>
              <a:cs typeface="Arial"/>
            </a:endParaRPr>
          </a:p>
          <a:p>
            <a:pPr algn="just"/>
            <a:r>
              <a:rPr lang="sk-SK" sz="1800" dirty="0">
                <a:solidFill>
                  <a:srgbClr val="000000"/>
                </a:solidFill>
                <a:effectLst/>
                <a:latin typeface="Arial"/>
                <a:cs typeface="Arial"/>
              </a:rPr>
              <a:t>	</a:t>
            </a:r>
            <a:r>
              <a:rPr lang="sk-SK" sz="1800" dirty="0" smtClean="0">
                <a:solidFill>
                  <a:srgbClr val="000000"/>
                </a:solidFill>
                <a:effectLst/>
                <a:latin typeface="Arial"/>
                <a:cs typeface="Arial"/>
              </a:rPr>
              <a:t>1. fyzická </a:t>
            </a:r>
            <a:r>
              <a:rPr lang="sk-SK" sz="1800" dirty="0">
                <a:solidFill>
                  <a:srgbClr val="000000"/>
                </a:solidFill>
                <a:effectLst/>
                <a:latin typeface="Arial"/>
                <a:cs typeface="Arial"/>
              </a:rPr>
              <a:t>osoba, </a:t>
            </a:r>
            <a:endParaRPr lang="en-GB" sz="1800" dirty="0">
              <a:solidFill>
                <a:srgbClr val="000000"/>
              </a:solidFill>
              <a:effectLst/>
              <a:latin typeface="Arial"/>
              <a:cs typeface="Arial"/>
            </a:endParaRPr>
          </a:p>
          <a:p>
            <a:pPr algn="just"/>
            <a:r>
              <a:rPr lang="sk-SK" sz="1800" dirty="0">
                <a:solidFill>
                  <a:srgbClr val="000000"/>
                </a:solidFill>
                <a:effectLst/>
                <a:latin typeface="Arial"/>
                <a:cs typeface="Arial"/>
              </a:rPr>
              <a:t>	</a:t>
            </a:r>
            <a:r>
              <a:rPr lang="sk-SK" sz="1800" dirty="0" smtClean="0">
                <a:solidFill>
                  <a:srgbClr val="000000"/>
                </a:solidFill>
                <a:effectLst/>
                <a:latin typeface="Arial"/>
                <a:cs typeface="Arial"/>
              </a:rPr>
              <a:t>2. subjekt </a:t>
            </a:r>
            <a:r>
              <a:rPr lang="sk-SK" sz="1800" dirty="0">
                <a:solidFill>
                  <a:srgbClr val="000000"/>
                </a:solidFill>
                <a:effectLst/>
                <a:latin typeface="Arial"/>
                <a:cs typeface="Arial"/>
              </a:rPr>
              <a:t>sociálnej ekonomiky</a:t>
            </a:r>
            <a:endParaRPr lang="en-GB" sz="1800" dirty="0">
              <a:solidFill>
                <a:srgbClr val="000000"/>
              </a:solidFill>
              <a:effectLst/>
              <a:latin typeface="Arial"/>
              <a:cs typeface="Arial"/>
            </a:endParaRPr>
          </a:p>
          <a:p>
            <a:pPr algn="just"/>
            <a:r>
              <a:rPr lang="sk-SK" sz="1800" dirty="0">
                <a:solidFill>
                  <a:srgbClr val="000000"/>
                </a:solidFill>
                <a:effectLst/>
                <a:latin typeface="Arial"/>
                <a:cs typeface="Arial"/>
              </a:rPr>
              <a:t>	</a:t>
            </a:r>
            <a:r>
              <a:rPr lang="sk-SK" sz="1800" dirty="0" smtClean="0">
                <a:solidFill>
                  <a:srgbClr val="000000"/>
                </a:solidFill>
                <a:effectLst/>
                <a:latin typeface="Arial"/>
                <a:cs typeface="Arial"/>
              </a:rPr>
              <a:t>3. subjekt </a:t>
            </a:r>
            <a:r>
              <a:rPr lang="sk-SK" sz="1800" dirty="0">
                <a:solidFill>
                  <a:srgbClr val="000000"/>
                </a:solidFill>
                <a:effectLst/>
                <a:latin typeface="Arial"/>
                <a:cs typeface="Arial"/>
              </a:rPr>
              <a:t>verejnej správy</a:t>
            </a:r>
            <a:endParaRPr lang="en-GB" sz="1800" dirty="0">
              <a:solidFill>
                <a:srgbClr val="000000"/>
              </a:solidFill>
              <a:effectLst/>
              <a:latin typeface="Arial"/>
              <a:cs typeface="Arial"/>
            </a:endParaRPr>
          </a:p>
          <a:p>
            <a:pPr algn="just"/>
            <a:r>
              <a:rPr lang="sk-SK" sz="1800" dirty="0">
                <a:solidFill>
                  <a:srgbClr val="000000"/>
                </a:solidFill>
                <a:effectLst/>
                <a:latin typeface="Arial"/>
                <a:cs typeface="Arial"/>
              </a:rPr>
              <a:t> </a:t>
            </a:r>
            <a:endParaRPr lang="en-GB" sz="1800" dirty="0">
              <a:solidFill>
                <a:srgbClr val="000000"/>
              </a:solidFill>
              <a:effectLst/>
              <a:latin typeface="Arial"/>
              <a:cs typeface="Arial"/>
            </a:endParaRPr>
          </a:p>
          <a:p>
            <a:pPr algn="just"/>
            <a:r>
              <a:rPr lang="sk-SK" sz="1800" u="sng" dirty="0">
                <a:solidFill>
                  <a:srgbClr val="000000"/>
                </a:solidFill>
                <a:effectLst/>
                <a:latin typeface="Arial"/>
                <a:cs typeface="Arial"/>
              </a:rPr>
              <a:t>Uplatnenie zníženej sadzby dane registrovaného sociálneho podniku</a:t>
            </a:r>
            <a:r>
              <a:rPr lang="sk-SK" sz="1800" dirty="0">
                <a:solidFill>
                  <a:srgbClr val="000000"/>
                </a:solidFill>
                <a:effectLst/>
                <a:latin typeface="Arial"/>
                <a:cs typeface="Arial"/>
              </a:rPr>
              <a:t> podľa § 27 ods. 2 písm. b) zákona o DPH</a:t>
            </a:r>
            <a:r>
              <a:rPr lang="sk-SK" sz="1800" u="sng" dirty="0">
                <a:solidFill>
                  <a:srgbClr val="000000"/>
                </a:solidFill>
                <a:effectLst/>
                <a:latin typeface="Arial"/>
                <a:cs typeface="Arial"/>
              </a:rPr>
              <a:t> je možné len v situácii</a:t>
            </a:r>
            <a:r>
              <a:rPr lang="sk-SK" sz="1800" dirty="0">
                <a:solidFill>
                  <a:srgbClr val="000000"/>
                </a:solidFill>
                <a:effectLst/>
                <a:latin typeface="Arial"/>
                <a:cs typeface="Arial"/>
              </a:rPr>
              <a:t>, </a:t>
            </a:r>
            <a:r>
              <a:rPr lang="sk-SK" sz="1800" b="1" dirty="0">
                <a:solidFill>
                  <a:srgbClr val="000000"/>
                </a:solidFill>
                <a:effectLst/>
                <a:latin typeface="Arial"/>
                <a:cs typeface="Arial"/>
              </a:rPr>
              <a:t>ak tovary a služby sú dodávané oprávnenému zákazníkom, ktorým je osoba iná ako zdaniteľná</a:t>
            </a:r>
            <a:r>
              <a:rPr lang="sk-SK" sz="1800" dirty="0">
                <a:solidFill>
                  <a:srgbClr val="000000"/>
                </a:solidFill>
                <a:effectLst/>
                <a:latin typeface="Arial"/>
                <a:cs typeface="Arial"/>
              </a:rPr>
              <a:t>, </a:t>
            </a:r>
            <a:r>
              <a:rPr lang="sk-SK" sz="1800" u="sng" dirty="0">
                <a:solidFill>
                  <a:srgbClr val="000000"/>
                </a:solidFill>
                <a:effectLst/>
                <a:latin typeface="Arial"/>
                <a:cs typeface="Arial"/>
              </a:rPr>
              <a:t>pričom túto požiadavku postavenia nezdaniteľnej osoby je nutné posudzovať vo vzťahu ku všetkým trom skupinám zákazníkom</a:t>
            </a:r>
            <a:r>
              <a:rPr lang="sk-SK" sz="1800" dirty="0">
                <a:solidFill>
                  <a:srgbClr val="000000"/>
                </a:solidFill>
                <a:effectLst/>
                <a:latin typeface="Arial"/>
                <a:cs typeface="Arial"/>
              </a:rPr>
              <a:t> - fyzickej osobe, subjektu verejnej správy aj subjektu sociálnej ekonomiky</a:t>
            </a:r>
            <a:r>
              <a:rPr lang="sk-SK" sz="1800" dirty="0" smtClean="0">
                <a:solidFill>
                  <a:srgbClr val="000000"/>
                </a:solidFill>
                <a:effectLst/>
                <a:latin typeface="Arial"/>
                <a:cs typeface="Arial"/>
              </a:rPr>
              <a:t>.</a:t>
            </a:r>
            <a:endParaRPr lang="en-GB" sz="1800" dirty="0">
              <a:solidFill>
                <a:srgbClr val="000000"/>
              </a:solidFill>
              <a:effectLst/>
              <a:latin typeface="Arial"/>
              <a:cs typeface="Aria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90402" y="1004766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5" name="Obrázok 2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430" y="227494"/>
            <a:ext cx="8757767" cy="1146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05040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7428" y="1448321"/>
            <a:ext cx="7583488" cy="562771"/>
          </a:xfrm>
        </p:spPr>
        <p:txBody>
          <a:bodyPr/>
          <a:lstStyle/>
          <a:p>
            <a:pPr algn="l"/>
            <a:r>
              <a:rPr lang="sk-SK" sz="4000" dirty="0" smtClean="0">
                <a:solidFill>
                  <a:schemeClr val="tx1"/>
                </a:solidFill>
              </a:rPr>
              <a:t>DPH aspekt </a:t>
            </a:r>
            <a:r>
              <a:rPr lang="sk-SK" sz="3200" dirty="0" smtClean="0">
                <a:solidFill>
                  <a:schemeClr val="tx1"/>
                </a:solidFill>
              </a:rPr>
              <a:t>– </a:t>
            </a:r>
            <a:r>
              <a:rPr lang="sk-SK" sz="2800" dirty="0" smtClean="0">
                <a:solidFill>
                  <a:schemeClr val="tx1"/>
                </a:solidFill>
              </a:rPr>
              <a:t>FO iná ako zdaniteľná</a:t>
            </a:r>
            <a:endParaRPr lang="sk-SK" sz="3200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746" y="2011092"/>
            <a:ext cx="8852451" cy="4846908"/>
          </a:xfrm>
        </p:spPr>
        <p:txBody>
          <a:bodyPr>
            <a:noAutofit/>
          </a:bodyPr>
          <a:lstStyle/>
          <a:p>
            <a:pPr lvl="0" algn="just"/>
            <a:r>
              <a:rPr lang="sk-SK" sz="1800" b="1" i="1" u="sng" dirty="0">
                <a:solidFill>
                  <a:srgbClr val="000000"/>
                </a:solidFill>
                <a:effectLst/>
                <a:latin typeface="Arial"/>
                <a:cs typeface="Arial"/>
              </a:rPr>
              <a:t>Kto sa považuje za zdaniteľnú osobu?</a:t>
            </a:r>
            <a:endParaRPr lang="en-GB" sz="1800" dirty="0">
              <a:solidFill>
                <a:srgbClr val="000000"/>
              </a:solidFill>
              <a:effectLst/>
              <a:latin typeface="Arial"/>
              <a:cs typeface="Arial"/>
            </a:endParaRPr>
          </a:p>
          <a:p>
            <a:pPr algn="just"/>
            <a:r>
              <a:rPr lang="sk-SK" sz="1800" b="1" i="1" dirty="0" smtClean="0">
                <a:solidFill>
                  <a:srgbClr val="000000"/>
                </a:solidFill>
                <a:effectLst/>
                <a:latin typeface="Arial"/>
                <a:cs typeface="Arial"/>
              </a:rPr>
              <a:t>-</a:t>
            </a:r>
            <a:r>
              <a:rPr lang="en-GB" sz="1800" dirty="0">
                <a:solidFill>
                  <a:srgbClr val="000000"/>
                </a:solidFill>
                <a:effectLst/>
                <a:latin typeface="Arial"/>
                <a:cs typeface="Arial"/>
              </a:rPr>
              <a:t> </a:t>
            </a:r>
            <a:r>
              <a:rPr lang="sk-SK" sz="1800" dirty="0" smtClean="0">
                <a:solidFill>
                  <a:srgbClr val="000000"/>
                </a:solidFill>
                <a:effectLst/>
                <a:latin typeface="Arial"/>
                <a:cs typeface="Arial"/>
              </a:rPr>
              <a:t>Vychádzajúc </a:t>
            </a:r>
            <a:r>
              <a:rPr lang="sk-SK" sz="1800" dirty="0">
                <a:solidFill>
                  <a:srgbClr val="000000"/>
                </a:solidFill>
                <a:effectLst/>
                <a:latin typeface="Arial"/>
                <a:cs typeface="Arial"/>
              </a:rPr>
              <a:t>z §3 ZDPH sa </a:t>
            </a:r>
            <a:r>
              <a:rPr lang="sk-SK" sz="1800" b="1" i="1" u="sng" dirty="0">
                <a:solidFill>
                  <a:srgbClr val="000000"/>
                </a:solidFill>
                <a:effectLst/>
                <a:latin typeface="Arial"/>
                <a:cs typeface="Arial"/>
              </a:rPr>
              <a:t>za zdaniteľnú osobu</a:t>
            </a:r>
            <a:r>
              <a:rPr lang="sk-SK" sz="1800" b="1" dirty="0">
                <a:solidFill>
                  <a:srgbClr val="000000"/>
                </a:solidFill>
                <a:effectLst/>
                <a:latin typeface="Arial"/>
                <a:cs typeface="Arial"/>
              </a:rPr>
              <a:t> považuje akákoľvek osoba, ktorá vykonáva</a:t>
            </a:r>
            <a:r>
              <a:rPr lang="sk-SK" sz="1800" dirty="0">
                <a:solidFill>
                  <a:srgbClr val="000000"/>
                </a:solidFill>
                <a:effectLst/>
                <a:latin typeface="Arial"/>
                <a:cs typeface="Arial"/>
              </a:rPr>
              <a:t> </a:t>
            </a:r>
            <a:r>
              <a:rPr lang="sk-SK" sz="1800" b="1" dirty="0">
                <a:solidFill>
                  <a:srgbClr val="000000"/>
                </a:solidFill>
                <a:effectLst/>
                <a:latin typeface="Arial"/>
                <a:cs typeface="Arial"/>
              </a:rPr>
              <a:t>nezávislú </a:t>
            </a:r>
            <a:r>
              <a:rPr lang="sk-SK" sz="1800" b="1" u="sng" dirty="0">
                <a:solidFill>
                  <a:srgbClr val="000000"/>
                </a:solidFill>
                <a:effectLst/>
                <a:latin typeface="Arial"/>
                <a:cs typeface="Arial"/>
              </a:rPr>
              <a:t>akúkoľvek ekonomickú </a:t>
            </a:r>
            <a:r>
              <a:rPr lang="sk-SK" sz="1800" b="1" dirty="0">
                <a:solidFill>
                  <a:srgbClr val="000000"/>
                </a:solidFill>
                <a:effectLst/>
                <a:latin typeface="Arial"/>
                <a:cs typeface="Arial"/>
              </a:rPr>
              <a:t>činnosť bez ohľadu na účel alebo výsledky tejto činnosti.</a:t>
            </a:r>
            <a:endParaRPr lang="en-GB" sz="1800" dirty="0">
              <a:solidFill>
                <a:srgbClr val="000000"/>
              </a:solidFill>
              <a:effectLst/>
              <a:latin typeface="Arial"/>
              <a:cs typeface="Arial"/>
            </a:endParaRPr>
          </a:p>
          <a:p>
            <a:pPr algn="just"/>
            <a:r>
              <a:rPr lang="sk-SK" sz="1800" dirty="0">
                <a:solidFill>
                  <a:srgbClr val="000000"/>
                </a:solidFill>
                <a:effectLst/>
                <a:latin typeface="Arial"/>
                <a:cs typeface="Arial"/>
              </a:rPr>
              <a:t> </a:t>
            </a:r>
            <a:r>
              <a:rPr lang="en-GB" sz="1800" dirty="0" smtClean="0">
                <a:solidFill>
                  <a:srgbClr val="000000"/>
                </a:solidFill>
                <a:effectLst/>
                <a:latin typeface="Arial"/>
                <a:cs typeface="Arial"/>
              </a:rPr>
              <a:t>- P</a:t>
            </a:r>
            <a:r>
              <a:rPr lang="sk-SK" sz="1800" dirty="0" smtClean="0">
                <a:solidFill>
                  <a:srgbClr val="000000"/>
                </a:solidFill>
                <a:effectLst/>
                <a:latin typeface="Arial"/>
                <a:cs typeface="Arial"/>
              </a:rPr>
              <a:t>od </a:t>
            </a:r>
            <a:r>
              <a:rPr lang="sk-SK" sz="1800" b="1" dirty="0">
                <a:solidFill>
                  <a:srgbClr val="000000"/>
                </a:solidFill>
                <a:effectLst/>
                <a:latin typeface="Arial"/>
                <a:cs typeface="Arial"/>
              </a:rPr>
              <a:t>samotnou </a:t>
            </a:r>
            <a:r>
              <a:rPr lang="sk-SK" sz="1800" b="1" i="1" dirty="0">
                <a:solidFill>
                  <a:srgbClr val="000000"/>
                </a:solidFill>
                <a:effectLst/>
                <a:latin typeface="Arial"/>
                <a:cs typeface="Arial"/>
              </a:rPr>
              <a:t>ekonomickou činnosťou</a:t>
            </a:r>
            <a:r>
              <a:rPr lang="sk-SK" sz="1800" b="1" dirty="0">
                <a:solidFill>
                  <a:srgbClr val="000000"/>
                </a:solidFill>
                <a:effectLst/>
                <a:latin typeface="Arial"/>
                <a:cs typeface="Arial"/>
              </a:rPr>
              <a:t> </a:t>
            </a:r>
            <a:r>
              <a:rPr lang="sk-SK" sz="1800" dirty="0">
                <a:solidFill>
                  <a:srgbClr val="000000"/>
                </a:solidFill>
                <a:effectLst/>
                <a:latin typeface="Arial"/>
                <a:cs typeface="Arial"/>
              </a:rPr>
              <a:t>sa rozumie každá taká činnosť, z ktorej </a:t>
            </a:r>
            <a:r>
              <a:rPr lang="sk-SK" sz="1800" u="sng" dirty="0">
                <a:solidFill>
                  <a:srgbClr val="0033CC"/>
                </a:solidFill>
                <a:effectLst/>
                <a:latin typeface="Arial"/>
                <a:cs typeface="Arial"/>
              </a:rPr>
              <a:t>sa dosahuje príjem </a:t>
            </a:r>
            <a:r>
              <a:rPr lang="sk-SK" sz="1800" dirty="0">
                <a:solidFill>
                  <a:srgbClr val="000000"/>
                </a:solidFill>
                <a:effectLst/>
                <a:latin typeface="Arial"/>
                <a:cs typeface="Arial"/>
              </a:rPr>
              <a:t>a ktorá zahŕňa činnosť výrobcov, obchodníkov a dodávateľov služieb vrátane ťažobnej, stavebnej a poľnohospodárskej činnosti, činnosť vykonávanú ako slobodné povolanie podľa osobitných predpisov, duševná tvorivá činnosť a športová činnosť, ako aj využívanie hmotného majetku a nehmotného majetku na účel dosahovania príjmu z tohto majetku</a:t>
            </a:r>
            <a:r>
              <a:rPr lang="sk-SK" sz="1800" dirty="0" smtClean="0">
                <a:solidFill>
                  <a:srgbClr val="000000"/>
                </a:solidFill>
                <a:effectLst/>
                <a:latin typeface="Arial"/>
                <a:cs typeface="Arial"/>
              </a:rPr>
              <a:t>.</a:t>
            </a:r>
            <a:endParaRPr lang="en-GB" sz="1800" dirty="0">
              <a:solidFill>
                <a:srgbClr val="000000"/>
              </a:solidFill>
              <a:effectLst/>
              <a:latin typeface="Arial"/>
              <a:cs typeface="Arial"/>
            </a:endParaRPr>
          </a:p>
          <a:p>
            <a:pPr algn="just"/>
            <a:r>
              <a:rPr lang="sk-SK" sz="1800" dirty="0">
                <a:solidFill>
                  <a:srgbClr val="000000"/>
                </a:solidFill>
                <a:effectLst/>
                <a:latin typeface="Arial"/>
                <a:cs typeface="Arial"/>
              </a:rPr>
              <a:t>Hoci neexistuje žiadne legislatívne ustanovenie, ktoré by priamo </a:t>
            </a:r>
            <a:r>
              <a:rPr lang="sk-SK" sz="1800" dirty="0" smtClean="0">
                <a:solidFill>
                  <a:srgbClr val="000000"/>
                </a:solidFill>
                <a:effectLst/>
                <a:latin typeface="Arial"/>
                <a:cs typeface="Arial"/>
              </a:rPr>
              <a:t>definovalo, </a:t>
            </a:r>
            <a:r>
              <a:rPr lang="sk-SK" sz="1800" dirty="0">
                <a:solidFill>
                  <a:srgbClr val="000000"/>
                </a:solidFill>
                <a:effectLst/>
                <a:latin typeface="Arial"/>
                <a:cs typeface="Arial"/>
              </a:rPr>
              <a:t>kto je považovaný </a:t>
            </a:r>
            <a:r>
              <a:rPr lang="sk-SK" sz="1800" b="1" u="sng" dirty="0">
                <a:solidFill>
                  <a:srgbClr val="000000"/>
                </a:solidFill>
                <a:effectLst/>
                <a:latin typeface="Arial"/>
                <a:cs typeface="Arial"/>
              </a:rPr>
              <a:t>za osobu inú ako zdaniteľná osoba</a:t>
            </a:r>
            <a:r>
              <a:rPr lang="sk-SK" sz="1800" u="sng" dirty="0">
                <a:solidFill>
                  <a:srgbClr val="000000"/>
                </a:solidFill>
                <a:effectLst/>
                <a:latin typeface="Arial"/>
                <a:cs typeface="Arial"/>
              </a:rPr>
              <a:t>,</a:t>
            </a:r>
            <a:r>
              <a:rPr lang="sk-SK" sz="1800" dirty="0">
                <a:solidFill>
                  <a:srgbClr val="000000"/>
                </a:solidFill>
                <a:effectLst/>
                <a:latin typeface="Arial"/>
                <a:cs typeface="Arial"/>
              </a:rPr>
              <a:t> jednoduchou dedukciou možno dospieť k záveru, že </a:t>
            </a:r>
            <a:r>
              <a:rPr lang="sk-SK" sz="1800" i="1" dirty="0">
                <a:solidFill>
                  <a:srgbClr val="000000"/>
                </a:solidFill>
                <a:effectLst/>
                <a:latin typeface="Arial"/>
                <a:cs typeface="Arial"/>
              </a:rPr>
              <a:t>ide o osobu, ktorá nekoná v postavení zdaniteľnej osoby, t.j. nevykonáva žiadnu nezávislú ekonomickú činnosť bez ohľadu na účel alebo výsledky tejto činnosti.</a:t>
            </a:r>
            <a:endParaRPr lang="en-GB" sz="1800" dirty="0">
              <a:solidFill>
                <a:srgbClr val="000000"/>
              </a:solidFill>
              <a:effectLst/>
              <a:latin typeface="Arial"/>
              <a:cs typeface="Aria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90402" y="1004766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5" name="Obrázok 2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430" y="227494"/>
            <a:ext cx="8757767" cy="1146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13405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7428" y="1448321"/>
            <a:ext cx="7583488" cy="562771"/>
          </a:xfrm>
        </p:spPr>
        <p:txBody>
          <a:bodyPr/>
          <a:lstStyle/>
          <a:p>
            <a:pPr algn="l"/>
            <a:r>
              <a:rPr lang="sk-SK" sz="4000" dirty="0" smtClean="0">
                <a:solidFill>
                  <a:schemeClr val="tx1"/>
                </a:solidFill>
              </a:rPr>
              <a:t>DPH aspekt </a:t>
            </a:r>
            <a:r>
              <a:rPr lang="sk-SK" sz="3200" dirty="0" smtClean="0">
                <a:solidFill>
                  <a:schemeClr val="tx1"/>
                </a:solidFill>
              </a:rPr>
              <a:t>– </a:t>
            </a:r>
            <a:r>
              <a:rPr lang="sk-SK" sz="2800" dirty="0" smtClean="0">
                <a:solidFill>
                  <a:schemeClr val="tx1"/>
                </a:solidFill>
              </a:rPr>
              <a:t>FO iná ako zdaniteľná</a:t>
            </a:r>
            <a:endParaRPr lang="sk-SK" sz="3200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746" y="2011092"/>
            <a:ext cx="8852451" cy="4513814"/>
          </a:xfrm>
        </p:spPr>
        <p:txBody>
          <a:bodyPr>
            <a:noAutofit/>
          </a:bodyPr>
          <a:lstStyle/>
          <a:p>
            <a:pPr algn="just"/>
            <a:r>
              <a:rPr lang="sk-SK" sz="2000" dirty="0">
                <a:solidFill>
                  <a:schemeClr val="tx1"/>
                </a:solidFill>
                <a:effectLst/>
                <a:latin typeface="Arial"/>
                <a:cs typeface="Arial"/>
              </a:rPr>
              <a:t>Použitie gramatického tvaru “</a:t>
            </a:r>
            <a:r>
              <a:rPr lang="sk-SK" sz="2000" b="1" u="sng" dirty="0">
                <a:solidFill>
                  <a:schemeClr val="tx1"/>
                </a:solidFill>
                <a:effectLst/>
                <a:latin typeface="Arial"/>
                <a:cs typeface="Arial"/>
              </a:rPr>
              <a:t>dosahuje</a:t>
            </a:r>
            <a:r>
              <a:rPr lang="sk-SK" sz="2000" dirty="0">
                <a:solidFill>
                  <a:schemeClr val="tx1"/>
                </a:solidFill>
                <a:effectLst/>
                <a:latin typeface="Arial"/>
                <a:cs typeface="Arial"/>
              </a:rPr>
              <a:t>” znamená, ž</a:t>
            </a:r>
            <a:r>
              <a:rPr lang="sk-SK" sz="2000" u="sng" dirty="0">
                <a:solidFill>
                  <a:schemeClr val="tx1"/>
                </a:solidFill>
                <a:effectLst/>
                <a:latin typeface="Arial"/>
                <a:cs typeface="Arial"/>
              </a:rPr>
              <a:t>e </a:t>
            </a:r>
            <a:r>
              <a:rPr lang="sk-SK" sz="2000" b="1" u="sng" dirty="0">
                <a:solidFill>
                  <a:schemeClr val="tx1"/>
                </a:solidFill>
                <a:effectLst/>
                <a:latin typeface="Arial"/>
                <a:cs typeface="Arial"/>
              </a:rPr>
              <a:t>ide o opakované dosahovanie </a:t>
            </a:r>
            <a:r>
              <a:rPr lang="sk-SK" sz="2000" u="sng" dirty="0">
                <a:solidFill>
                  <a:schemeClr val="tx1"/>
                </a:solidFill>
                <a:effectLst/>
                <a:latin typeface="Arial"/>
                <a:cs typeface="Arial"/>
              </a:rPr>
              <a:t>príjmov z ekonomickej činnosti (na pokračujúcej báze) a nie o dosiahnutie príjmu z jednorazovej aktivity.</a:t>
            </a:r>
            <a:endParaRPr lang="en-GB" sz="2000" dirty="0">
              <a:solidFill>
                <a:schemeClr val="tx1"/>
              </a:solidFill>
              <a:effectLst/>
              <a:latin typeface="Arial"/>
              <a:cs typeface="Arial"/>
            </a:endParaRPr>
          </a:p>
          <a:p>
            <a:pPr algn="just"/>
            <a:r>
              <a:rPr lang="sk-SK" sz="2000" dirty="0">
                <a:solidFill>
                  <a:schemeClr val="tx1"/>
                </a:solidFill>
                <a:effectLst/>
                <a:latin typeface="Arial"/>
                <a:cs typeface="Arial"/>
              </a:rPr>
              <a:t> </a:t>
            </a:r>
            <a:endParaRPr lang="en-GB" sz="2000" dirty="0">
              <a:solidFill>
                <a:schemeClr val="tx1"/>
              </a:solidFill>
              <a:effectLst/>
              <a:latin typeface="Arial"/>
              <a:cs typeface="Arial"/>
            </a:endParaRPr>
          </a:p>
          <a:p>
            <a:pPr algn="just"/>
            <a:r>
              <a:rPr lang="sk-SK" sz="2000" dirty="0">
                <a:solidFill>
                  <a:schemeClr val="tx1"/>
                </a:solidFill>
                <a:effectLst/>
                <a:latin typeface="Arial"/>
                <a:cs typeface="Arial"/>
              </a:rPr>
              <a:t>Pri vymedzení pojmu ekonomickej činnosti sa v ZDPH zaviedla legislatívna skratka “podnikanie”, a preto je potrebné chápať ho v širšom kontexte ako je definované v § 2 Obchodného zákonníka, s tým rozdielom, že na rozdiel od Obchodného zákonníka, výsledkom a cieľom vykonávania ekonomickej činnosti nemusí byť dosahovanie zisku.</a:t>
            </a:r>
            <a:endParaRPr lang="en-GB" sz="2000" dirty="0">
              <a:solidFill>
                <a:schemeClr val="tx1"/>
              </a:solidFill>
              <a:effectLst/>
              <a:latin typeface="Arial"/>
              <a:cs typeface="Arial"/>
            </a:endParaRPr>
          </a:p>
          <a:p>
            <a:r>
              <a:rPr lang="sk-SK" sz="2000" dirty="0">
                <a:effectLst/>
              </a:rPr>
              <a:t> </a:t>
            </a:r>
            <a:endParaRPr lang="en-GB" sz="2000" dirty="0">
              <a:effectLst/>
            </a:endParaRPr>
          </a:p>
          <a:p>
            <a:pPr lvl="0" algn="just"/>
            <a:endParaRPr lang="en-GB" sz="2000" dirty="0">
              <a:solidFill>
                <a:srgbClr val="000000"/>
              </a:solidFill>
              <a:effectLst/>
              <a:latin typeface="Arial"/>
              <a:cs typeface="Aria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90402" y="1004766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5" name="Obrázok 2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430" y="227494"/>
            <a:ext cx="8757767" cy="1146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95767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7428" y="1448321"/>
            <a:ext cx="7583488" cy="562771"/>
          </a:xfrm>
        </p:spPr>
        <p:txBody>
          <a:bodyPr/>
          <a:lstStyle/>
          <a:p>
            <a:pPr algn="l"/>
            <a:r>
              <a:rPr lang="sk-SK" sz="4000" dirty="0" smtClean="0">
                <a:solidFill>
                  <a:schemeClr val="tx1"/>
                </a:solidFill>
              </a:rPr>
              <a:t>DPH aspekt </a:t>
            </a:r>
            <a:r>
              <a:rPr lang="sk-SK" sz="3200" dirty="0" smtClean="0">
                <a:solidFill>
                  <a:schemeClr val="tx1"/>
                </a:solidFill>
              </a:rPr>
              <a:t>– </a:t>
            </a:r>
            <a:r>
              <a:rPr lang="sk-SK" sz="2800" dirty="0" smtClean="0">
                <a:solidFill>
                  <a:schemeClr val="tx1"/>
                </a:solidFill>
              </a:rPr>
              <a:t>FO iná ako zdaniteľná</a:t>
            </a:r>
            <a:endParaRPr lang="sk-SK" sz="3200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746" y="2011092"/>
            <a:ext cx="8852451" cy="4713048"/>
          </a:xfrm>
        </p:spPr>
        <p:txBody>
          <a:bodyPr>
            <a:noAutofit/>
          </a:bodyPr>
          <a:lstStyle/>
          <a:p>
            <a:pPr algn="just"/>
            <a:r>
              <a:rPr lang="sk-SK" sz="1600" dirty="0">
                <a:solidFill>
                  <a:srgbClr val="000000"/>
                </a:solidFill>
                <a:effectLst/>
                <a:latin typeface="Arial"/>
                <a:cs typeface="Arial"/>
              </a:rPr>
              <a:t>Hoci zákon taxatívne nevymenuváva zdaniteľné osoby, ale dá sa predpokladať, </a:t>
            </a:r>
            <a:r>
              <a:rPr lang="sk-SK" sz="1800" dirty="0">
                <a:solidFill>
                  <a:srgbClr val="000000"/>
                </a:solidFill>
                <a:effectLst/>
                <a:latin typeface="Arial"/>
                <a:cs typeface="Arial"/>
              </a:rPr>
              <a:t>že</a:t>
            </a:r>
            <a:r>
              <a:rPr lang="sk-SK" sz="1800" b="1" dirty="0">
                <a:solidFill>
                  <a:srgbClr val="000000"/>
                </a:solidFill>
                <a:effectLst/>
                <a:latin typeface="Arial"/>
                <a:cs typeface="Arial"/>
              </a:rPr>
              <a:t> </a:t>
            </a:r>
            <a:r>
              <a:rPr lang="sk-SK" sz="1800" b="1" u="sng" dirty="0">
                <a:solidFill>
                  <a:srgbClr val="000000"/>
                </a:solidFill>
                <a:effectLst/>
                <a:latin typeface="Arial"/>
                <a:cs typeface="Arial"/>
              </a:rPr>
              <a:t>znaky zdaniteľnej osoby</a:t>
            </a:r>
            <a:r>
              <a:rPr lang="sk-SK" sz="1600" dirty="0">
                <a:solidFill>
                  <a:srgbClr val="000000"/>
                </a:solidFill>
                <a:effectLst/>
                <a:latin typeface="Arial"/>
                <a:cs typeface="Arial"/>
              </a:rPr>
              <a:t> budú spĺňať predovšetkým tieto fyzické a právnické osoby:</a:t>
            </a:r>
            <a:endParaRPr lang="en-GB" sz="1600" dirty="0">
              <a:solidFill>
                <a:srgbClr val="000000"/>
              </a:solidFill>
              <a:effectLst/>
              <a:latin typeface="Arial"/>
              <a:cs typeface="Arial"/>
            </a:endParaRPr>
          </a:p>
          <a:p>
            <a:pPr algn="just"/>
            <a:r>
              <a:rPr lang="sk-SK" sz="1400" dirty="0">
                <a:solidFill>
                  <a:srgbClr val="000000"/>
                </a:solidFill>
                <a:effectLst/>
                <a:latin typeface="Arial"/>
                <a:cs typeface="Arial"/>
              </a:rPr>
              <a:t>- </a:t>
            </a:r>
            <a:r>
              <a:rPr lang="sk-SK" sz="1400" dirty="0" smtClean="0">
                <a:solidFill>
                  <a:srgbClr val="000000"/>
                </a:solidFill>
                <a:effectLst/>
                <a:latin typeface="Arial"/>
                <a:cs typeface="Arial"/>
              </a:rPr>
              <a:t>PO založené </a:t>
            </a:r>
            <a:r>
              <a:rPr lang="sk-SK" sz="1400" dirty="0">
                <a:solidFill>
                  <a:srgbClr val="000000"/>
                </a:solidFill>
                <a:effectLst/>
                <a:latin typeface="Arial"/>
                <a:cs typeface="Arial"/>
              </a:rPr>
              <a:t>podľa slovenského práva alebo práva inej krajiny na účely vykonávania podnikateľskej činnosti</a:t>
            </a:r>
            <a:endParaRPr lang="en-GB" sz="1400" dirty="0">
              <a:solidFill>
                <a:srgbClr val="000000"/>
              </a:solidFill>
              <a:effectLst/>
              <a:latin typeface="Arial"/>
              <a:cs typeface="Arial"/>
            </a:endParaRPr>
          </a:p>
          <a:p>
            <a:pPr algn="just"/>
            <a:r>
              <a:rPr lang="sk-SK" sz="1400" dirty="0">
                <a:solidFill>
                  <a:srgbClr val="000000"/>
                </a:solidFill>
                <a:effectLst/>
                <a:latin typeface="Arial"/>
                <a:cs typeface="Arial"/>
              </a:rPr>
              <a:t>- štátne podniky</a:t>
            </a:r>
            <a:endParaRPr lang="en-GB" sz="1400" dirty="0">
              <a:solidFill>
                <a:srgbClr val="000000"/>
              </a:solidFill>
              <a:effectLst/>
              <a:latin typeface="Arial"/>
              <a:cs typeface="Arial"/>
            </a:endParaRPr>
          </a:p>
          <a:p>
            <a:pPr algn="just"/>
            <a:r>
              <a:rPr lang="sk-SK" sz="1400" dirty="0">
                <a:solidFill>
                  <a:srgbClr val="000000"/>
                </a:solidFill>
                <a:effectLst/>
                <a:latin typeface="Arial"/>
                <a:cs typeface="Arial"/>
              </a:rPr>
              <a:t>- tuzemské a zahraničné FO, ktoré podnikajú na základe živnostenského listu</a:t>
            </a:r>
            <a:endParaRPr lang="en-GB" sz="1400" dirty="0">
              <a:solidFill>
                <a:srgbClr val="000000"/>
              </a:solidFill>
              <a:effectLst/>
              <a:latin typeface="Arial"/>
              <a:cs typeface="Arial"/>
            </a:endParaRPr>
          </a:p>
          <a:p>
            <a:pPr algn="just"/>
            <a:r>
              <a:rPr lang="sk-SK" sz="1400" dirty="0">
                <a:solidFill>
                  <a:srgbClr val="000000"/>
                </a:solidFill>
                <a:effectLst/>
                <a:latin typeface="Arial"/>
                <a:cs typeface="Arial"/>
              </a:rPr>
              <a:t>- samostatne hospodáriaci </a:t>
            </a:r>
            <a:r>
              <a:rPr lang="sk-SK" sz="1400" dirty="0" smtClean="0">
                <a:solidFill>
                  <a:srgbClr val="000000"/>
                </a:solidFill>
                <a:effectLst/>
                <a:latin typeface="Arial"/>
                <a:cs typeface="Arial"/>
              </a:rPr>
              <a:t>roľníci</a:t>
            </a:r>
            <a:endParaRPr lang="en-GB" sz="1400" dirty="0">
              <a:solidFill>
                <a:srgbClr val="000000"/>
              </a:solidFill>
              <a:effectLst/>
              <a:latin typeface="Arial"/>
              <a:cs typeface="Arial"/>
            </a:endParaRPr>
          </a:p>
          <a:p>
            <a:pPr algn="just"/>
            <a:r>
              <a:rPr lang="sk-SK" sz="1400" dirty="0">
                <a:solidFill>
                  <a:srgbClr val="000000"/>
                </a:solidFill>
                <a:effectLst/>
                <a:latin typeface="Arial"/>
                <a:cs typeface="Arial"/>
              </a:rPr>
              <a:t>- športovci, ak </a:t>
            </a:r>
            <a:r>
              <a:rPr lang="sk-SK" sz="1400" dirty="0" smtClean="0">
                <a:solidFill>
                  <a:srgbClr val="000000"/>
                </a:solidFill>
                <a:effectLst/>
                <a:latin typeface="Arial"/>
                <a:cs typeface="Arial"/>
              </a:rPr>
              <a:t>konajú nezávisle</a:t>
            </a:r>
            <a:endParaRPr lang="en-GB" sz="1400" dirty="0">
              <a:solidFill>
                <a:srgbClr val="000000"/>
              </a:solidFill>
              <a:effectLst/>
              <a:latin typeface="Arial"/>
              <a:cs typeface="Arial"/>
            </a:endParaRPr>
          </a:p>
          <a:p>
            <a:pPr algn="just"/>
            <a:r>
              <a:rPr lang="sk-SK" sz="1400" dirty="0">
                <a:solidFill>
                  <a:srgbClr val="000000"/>
                </a:solidFill>
                <a:effectLst/>
                <a:latin typeface="Arial"/>
                <a:cs typeface="Arial"/>
              </a:rPr>
              <a:t>- umelci, ak konajú nezávisle</a:t>
            </a:r>
            <a:endParaRPr lang="en-GB" sz="1400" dirty="0">
              <a:solidFill>
                <a:srgbClr val="000000"/>
              </a:solidFill>
              <a:effectLst/>
              <a:latin typeface="Arial"/>
              <a:cs typeface="Arial"/>
            </a:endParaRPr>
          </a:p>
          <a:p>
            <a:pPr algn="just"/>
            <a:r>
              <a:rPr lang="sk-SK" sz="1400" dirty="0">
                <a:solidFill>
                  <a:srgbClr val="000000"/>
                </a:solidFill>
                <a:effectLst/>
                <a:latin typeface="Arial"/>
                <a:cs typeface="Arial"/>
              </a:rPr>
              <a:t>- FO/PO iné ako podnikatelia, ktorých činnosť spĺňa pojmové znaky ekonomickej činnosti, t.j. ktoré majú zo svojej činnosti príjmy a činnosť vykonávajú nezávisle na pokračujúcom základe (napr. zdaniteľnou osobou môžu byť aj občianske združenia alebo nezisk. organizácia, ak vykonávajú ekonomickú činnosť, z ktorej dosahujú pravidelný príjem)</a:t>
            </a:r>
            <a:endParaRPr lang="en-GB" sz="1400" dirty="0">
              <a:solidFill>
                <a:srgbClr val="000000"/>
              </a:solidFill>
              <a:effectLst/>
              <a:latin typeface="Arial"/>
              <a:cs typeface="Arial"/>
            </a:endParaRPr>
          </a:p>
          <a:p>
            <a:pPr algn="just"/>
            <a:r>
              <a:rPr lang="sk-SK" sz="1400" dirty="0" smtClean="0">
                <a:solidFill>
                  <a:srgbClr val="000000"/>
                </a:solidFill>
                <a:effectLst/>
                <a:latin typeface="Arial"/>
                <a:cs typeface="Arial"/>
              </a:rPr>
              <a:t>- FO</a:t>
            </a:r>
            <a:r>
              <a:rPr lang="sk-SK" sz="1400" dirty="0">
                <a:solidFill>
                  <a:srgbClr val="000000"/>
                </a:solidFill>
                <a:effectLst/>
                <a:latin typeface="Arial"/>
                <a:cs typeface="Arial"/>
              </a:rPr>
              <a:t>/PO, ktoré využívajú svoj hmotný alebo nehmotný majetok na účely dosahovania pravidelného príjmu.</a:t>
            </a:r>
            <a:endParaRPr lang="en-GB" sz="1400" dirty="0">
              <a:solidFill>
                <a:srgbClr val="000000"/>
              </a:solidFill>
              <a:effectLst/>
              <a:latin typeface="Arial"/>
              <a:cs typeface="Arial"/>
            </a:endParaRPr>
          </a:p>
          <a:p>
            <a:pPr algn="just"/>
            <a:endParaRPr lang="en-GB" sz="400" dirty="0">
              <a:solidFill>
                <a:srgbClr val="000000"/>
              </a:solidFill>
              <a:effectLst/>
              <a:latin typeface="Arial"/>
              <a:cs typeface="Arial"/>
            </a:endParaRPr>
          </a:p>
          <a:p>
            <a:pPr algn="just"/>
            <a:r>
              <a:rPr lang="sk-SK" sz="1600" dirty="0">
                <a:solidFill>
                  <a:srgbClr val="000000"/>
                </a:solidFill>
                <a:effectLst/>
                <a:latin typeface="Arial"/>
                <a:cs typeface="Arial"/>
              </a:rPr>
              <a:t>V daňovej rovine sa pri posudzovaní postavenia “zdaniteľnej osoby” analyzuje, či je naplnená samotná podstata ekonomickej činnosti. V tomto smere vyšli aj viaceré judikáty Európskeho súdneho dvora (ECJ)</a:t>
            </a:r>
            <a:r>
              <a:rPr lang="sk-SK" sz="1600" dirty="0" smtClean="0">
                <a:solidFill>
                  <a:srgbClr val="000000"/>
                </a:solidFill>
                <a:effectLst/>
                <a:latin typeface="Arial"/>
                <a:cs typeface="Arial"/>
              </a:rPr>
              <a:t>.</a:t>
            </a:r>
            <a:endParaRPr lang="en-GB" sz="1600" dirty="0">
              <a:solidFill>
                <a:srgbClr val="000000"/>
              </a:solidFill>
              <a:effectLst/>
              <a:latin typeface="Arial"/>
              <a:cs typeface="Aria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90402" y="1004766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5" name="Obrázok 2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430" y="227494"/>
            <a:ext cx="8757767" cy="1146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2962921"/>
      </p:ext>
    </p:extLst>
  </p:cSld>
  <p:clrMapOvr>
    <a:masterClrMapping/>
  </p:clrMapOvr>
</p:sld>
</file>

<file path=ppt/theme/theme1.xml><?xml version="1.0" encoding="utf-8"?>
<a:theme xmlns:a="http://schemas.openxmlformats.org/drawingml/2006/main" name="Summer">
  <a:themeElements>
    <a:clrScheme name="Summer">
      <a:dk1>
        <a:sysClr val="windowText" lastClr="000000"/>
      </a:dk1>
      <a:lt1>
        <a:sysClr val="window" lastClr="FFFFFF"/>
      </a:lt1>
      <a:dk2>
        <a:srgbClr val="D16207"/>
      </a:dk2>
      <a:lt2>
        <a:srgbClr val="F0B31E"/>
      </a:lt2>
      <a:accent1>
        <a:srgbClr val="51A6C2"/>
      </a:accent1>
      <a:accent2>
        <a:srgbClr val="51C2A9"/>
      </a:accent2>
      <a:accent3>
        <a:srgbClr val="7EC251"/>
      </a:accent3>
      <a:accent4>
        <a:srgbClr val="E1DC53"/>
      </a:accent4>
      <a:accent5>
        <a:srgbClr val="B54721"/>
      </a:accent5>
      <a:accent6>
        <a:srgbClr val="A16BB1"/>
      </a:accent6>
      <a:hlink>
        <a:srgbClr val="A40A06"/>
      </a:hlink>
      <a:folHlink>
        <a:srgbClr val="837F16"/>
      </a:folHlink>
    </a:clrScheme>
    <a:fontScheme name="Summer">
      <a:majorFont>
        <a:latin typeface="Century Gothic"/>
        <a:ea typeface=""/>
        <a:cs typeface=""/>
        <a:font script="Jpan" typeface="ヒラギノ丸ゴ Pro W4"/>
        <a:font script="Hans" typeface="宋体"/>
        <a:font script="Hant" typeface="新細明體"/>
      </a:majorFont>
      <a:minorFont>
        <a:latin typeface="Century Gothic"/>
        <a:ea typeface=""/>
        <a:cs typeface=""/>
        <a:font script="Jpan" typeface="ヒラギノ丸ゴ Pro W4"/>
        <a:font script="Hans" typeface="宋体"/>
        <a:font script="Hant" typeface="新細明體"/>
      </a:minorFont>
    </a:fontScheme>
    <a:fmtScheme name="Summer">
      <a:fillStyleLst>
        <a:solidFill>
          <a:schemeClr val="phClr"/>
        </a:solidFill>
        <a:solidFill>
          <a:schemeClr val="phClr">
            <a:tint val="90000"/>
            <a:satMod val="135000"/>
          </a:schemeClr>
        </a:solidFill>
        <a:solidFill>
          <a:schemeClr val="phClr">
            <a:shade val="80000"/>
            <a:satMod val="110000"/>
          </a:schemeClr>
        </a:solidFill>
      </a:fillStyleLst>
      <a:lnStyleLst>
        <a:ln w="9525" cap="flat" cmpd="sng" algn="ctr">
          <a:solidFill>
            <a:schemeClr val="phClr">
              <a:satMod val="135000"/>
            </a:schemeClr>
          </a:solidFill>
          <a:prstDash val="solid"/>
        </a:ln>
        <a:ln w="25400" cap="flat" cmpd="sng" algn="ctr">
          <a:solidFill>
            <a:schemeClr val="phClr">
              <a:satMod val="150000"/>
            </a:schemeClr>
          </a:solidFill>
          <a:prstDash val="solid"/>
        </a:ln>
        <a:ln w="38100" cap="flat" cmpd="sng" algn="ctr">
          <a:solidFill>
            <a:schemeClr val="phClr"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76200" sx="101000" sy="101000" algn="ctr" rotWithShape="0">
              <a:srgbClr val="000000">
                <a:alpha val="50000"/>
              </a:srgbClr>
            </a:outerShdw>
            <a:reflection blurRad="12700" stA="20000" endPos="35000" dist="63500" dir="5400000" sy="-100000" rotWithShape="0"/>
          </a:effectLst>
        </a:effectStyle>
        <a:effectStyle>
          <a:effectLst>
            <a:outerShdw blurRad="127000" sx="103000" sy="103000" algn="ctr" rotWithShape="0">
              <a:srgbClr val="FFFFFF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morning" dir="t">
              <a:rot lat="0" lon="0" rev="1200000"/>
            </a:lightRig>
          </a:scene3d>
          <a:sp3d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/>
            </a:gs>
            <a:gs pos="100000">
              <a:schemeClr val="tx2"/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Summer.thmx</Template>
  <TotalTime>16844</TotalTime>
  <Words>3228</Words>
  <Application>Microsoft Office PowerPoint</Application>
  <PresentationFormat>Prezentácia na obrazovke (4:3)</PresentationFormat>
  <Paragraphs>312</Paragraphs>
  <Slides>42</Slides>
  <Notes>41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42</vt:i4>
      </vt:variant>
    </vt:vector>
  </HeadingPairs>
  <TitlesOfParts>
    <vt:vector size="43" baseType="lpstr">
      <vt:lpstr>Summer</vt:lpstr>
      <vt:lpstr>DPH aspekt - RSP</vt:lpstr>
      <vt:lpstr> Legislatívne ukotvenie v §27 ods.2 písm. b) ZDPH </vt:lpstr>
      <vt:lpstr>DPH aspekt</vt:lpstr>
      <vt:lpstr>DPH aspekt – aktivity SE</vt:lpstr>
      <vt:lpstr>DPH aspekt</vt:lpstr>
      <vt:lpstr>DPH aspekt</vt:lpstr>
      <vt:lpstr>DPH aspekt – FO iná ako zdaniteľná</vt:lpstr>
      <vt:lpstr>DPH aspekt – FO iná ako zdaniteľná</vt:lpstr>
      <vt:lpstr>DPH aspekt – FO iná ako zdaniteľná</vt:lpstr>
      <vt:lpstr>DPH aspekt – FO iná ako zdaniteľná</vt:lpstr>
      <vt:lpstr>DPH aspekt – FO iná ako zdaniteľná</vt:lpstr>
      <vt:lpstr>DPH aspekt – FO iná ako zdaniteľná</vt:lpstr>
      <vt:lpstr>DPH aspekt </vt:lpstr>
      <vt:lpstr>DPH aspekt – FO iná ako zdaniteľná</vt:lpstr>
      <vt:lpstr>DPH aspekt </vt:lpstr>
      <vt:lpstr>DPH aspekt </vt:lpstr>
      <vt:lpstr>DPH aspekt </vt:lpstr>
      <vt:lpstr>DPH aspekt </vt:lpstr>
      <vt:lpstr>DPH aspekt </vt:lpstr>
      <vt:lpstr>DPH aspekt </vt:lpstr>
      <vt:lpstr>DPH aspekt </vt:lpstr>
      <vt:lpstr>DPH aspekt </vt:lpstr>
      <vt:lpstr>DPH aspekt </vt:lpstr>
      <vt:lpstr>DPH aspekt </vt:lpstr>
      <vt:lpstr>DPH aspekt </vt:lpstr>
      <vt:lpstr>DPH aspekt </vt:lpstr>
      <vt:lpstr>DPH aspekt </vt:lpstr>
      <vt:lpstr>DPH aspekt </vt:lpstr>
      <vt:lpstr>DPH aspekt </vt:lpstr>
      <vt:lpstr>DPH aspekt </vt:lpstr>
      <vt:lpstr>DPH aspekt </vt:lpstr>
      <vt:lpstr>DPH aspekt – subjekt SE</vt:lpstr>
      <vt:lpstr>DPH aspekt – subjekt (orgán) verejnej správy</vt:lpstr>
      <vt:lpstr>DPH aspekt – subjekt (orgán) verejnej správy</vt:lpstr>
      <vt:lpstr>DPH aspekt </vt:lpstr>
      <vt:lpstr>DPH aspekt </vt:lpstr>
      <vt:lpstr>DPH aspekt </vt:lpstr>
      <vt:lpstr>DPH aspekt </vt:lpstr>
      <vt:lpstr>DPH aspekt </vt:lpstr>
      <vt:lpstr>DPH aspekt </vt:lpstr>
      <vt:lpstr>DPH aspekt </vt:lpstr>
      <vt:lpstr>Ďakujem za pozornosť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Možnosti socializácie zisku – uplatnenie daňovej úľavy z pohľadu ZDP</dc:title>
  <dc:creator>Zuzana Demovicova</dc:creator>
  <cp:lastModifiedBy>Zuzka</cp:lastModifiedBy>
  <cp:revision>88</cp:revision>
  <dcterms:created xsi:type="dcterms:W3CDTF">2021-10-12T16:02:21Z</dcterms:created>
  <dcterms:modified xsi:type="dcterms:W3CDTF">2022-06-30T05:55:39Z</dcterms:modified>
</cp:coreProperties>
</file>